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7" r:id="rId4"/>
  </p:sldMasterIdLst>
  <p:notesMasterIdLst>
    <p:notesMasterId r:id="rId57"/>
  </p:notesMasterIdLst>
  <p:sldIdLst>
    <p:sldId id="256" r:id="rId5"/>
    <p:sldId id="257" r:id="rId6"/>
    <p:sldId id="260" r:id="rId7"/>
    <p:sldId id="295" r:id="rId8"/>
    <p:sldId id="293" r:id="rId9"/>
    <p:sldId id="294" r:id="rId10"/>
    <p:sldId id="259" r:id="rId11"/>
    <p:sldId id="291" r:id="rId12"/>
    <p:sldId id="303" r:id="rId13"/>
    <p:sldId id="302" r:id="rId14"/>
    <p:sldId id="301" r:id="rId15"/>
    <p:sldId id="288" r:id="rId16"/>
    <p:sldId id="289" r:id="rId17"/>
    <p:sldId id="296" r:id="rId18"/>
    <p:sldId id="322" r:id="rId19"/>
    <p:sldId id="300" r:id="rId20"/>
    <p:sldId id="319" r:id="rId21"/>
    <p:sldId id="262" r:id="rId22"/>
    <p:sldId id="263" r:id="rId23"/>
    <p:sldId id="265" r:id="rId24"/>
    <p:sldId id="280" r:id="rId25"/>
    <p:sldId id="273" r:id="rId26"/>
    <p:sldId id="269" r:id="rId27"/>
    <p:sldId id="306" r:id="rId28"/>
    <p:sldId id="304" r:id="rId29"/>
    <p:sldId id="305" r:id="rId30"/>
    <p:sldId id="292" r:id="rId31"/>
    <p:sldId id="311" r:id="rId32"/>
    <p:sldId id="272" r:id="rId33"/>
    <p:sldId id="307" r:id="rId34"/>
    <p:sldId id="316" r:id="rId35"/>
    <p:sldId id="299" r:id="rId36"/>
    <p:sldId id="313" r:id="rId37"/>
    <p:sldId id="284" r:id="rId38"/>
    <p:sldId id="320" r:id="rId39"/>
    <p:sldId id="285" r:id="rId40"/>
    <p:sldId id="297" r:id="rId41"/>
    <p:sldId id="317" r:id="rId42"/>
    <p:sldId id="318" r:id="rId43"/>
    <p:sldId id="315" r:id="rId44"/>
    <p:sldId id="308" r:id="rId45"/>
    <p:sldId id="277" r:id="rId46"/>
    <p:sldId id="267" r:id="rId47"/>
    <p:sldId id="276" r:id="rId48"/>
    <p:sldId id="274" r:id="rId49"/>
    <p:sldId id="309" r:id="rId50"/>
    <p:sldId id="298" r:id="rId51"/>
    <p:sldId id="312" r:id="rId52"/>
    <p:sldId id="290" r:id="rId53"/>
    <p:sldId id="310" r:id="rId54"/>
    <p:sldId id="275" r:id="rId55"/>
    <p:sldId id="266"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362D4"/>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7"/>
    <p:restoredTop sz="94669"/>
  </p:normalViewPr>
  <p:slideViewPr>
    <p:cSldViewPr snapToGrid="0" snapToObjects="1">
      <p:cViewPr>
        <p:scale>
          <a:sx n="100" d="100"/>
          <a:sy n="100" d="100"/>
        </p:scale>
        <p:origin x="1184" y="3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4" name="PlaceHolder 1"/>
          <p:cNvSpPr>
            <a:spLocks noGrp="1"/>
          </p:cNvSpPr>
          <p:nvPr>
            <p:ph type="body"/>
          </p:nvPr>
        </p:nvSpPr>
        <p:spPr>
          <a:xfrm>
            <a:off x="777240" y="4777560"/>
            <a:ext cx="6217560" cy="4525920"/>
          </a:xfrm>
          <a:prstGeom prst="rect">
            <a:avLst/>
          </a:prstGeom>
        </p:spPr>
        <p:txBody>
          <a:bodyPr lIns="0" tIns="0" rIns="0" bIns="0"/>
          <a:lstStyle/>
          <a:p>
            <a:r>
              <a:rPr lang="en-US" sz="2000">
                <a:latin typeface="Arial"/>
              </a:rPr>
              <a:t>Click to edit the notes format</a:t>
            </a:r>
            <a:endParaRPr/>
          </a:p>
        </p:txBody>
      </p:sp>
      <p:sp>
        <p:nvSpPr>
          <p:cNvPr id="145" name="PlaceHolder 2"/>
          <p:cNvSpPr>
            <a:spLocks noGrp="1"/>
          </p:cNvSpPr>
          <p:nvPr>
            <p:ph type="hdr"/>
          </p:nvPr>
        </p:nvSpPr>
        <p:spPr>
          <a:xfrm>
            <a:off x="0" y="0"/>
            <a:ext cx="3372840" cy="502560"/>
          </a:xfrm>
          <a:prstGeom prst="rect">
            <a:avLst/>
          </a:prstGeom>
        </p:spPr>
        <p:txBody>
          <a:bodyPr lIns="0" tIns="0" rIns="0" bIns="0"/>
          <a:lstStyle/>
          <a:p>
            <a:r>
              <a:rPr lang="en-US" sz="1400">
                <a:latin typeface="Times New Roman"/>
              </a:rPr>
              <a:t>&lt;header&gt;</a:t>
            </a:r>
            <a:endParaRPr/>
          </a:p>
        </p:txBody>
      </p:sp>
      <p:sp>
        <p:nvSpPr>
          <p:cNvPr id="146" name="PlaceHolder 3"/>
          <p:cNvSpPr>
            <a:spLocks noGrp="1"/>
          </p:cNvSpPr>
          <p:nvPr>
            <p:ph type="dt"/>
          </p:nvPr>
        </p:nvSpPr>
        <p:spPr>
          <a:xfrm>
            <a:off x="4399200" y="0"/>
            <a:ext cx="3372840" cy="502560"/>
          </a:xfrm>
          <a:prstGeom prst="rect">
            <a:avLst/>
          </a:prstGeom>
        </p:spPr>
        <p:txBody>
          <a:bodyPr lIns="0" tIns="0" rIns="0" bIns="0"/>
          <a:lstStyle/>
          <a:p>
            <a:pPr algn="r"/>
            <a:r>
              <a:rPr lang="en-US" sz="1400">
                <a:latin typeface="Times New Roman"/>
              </a:rPr>
              <a:t>&lt;date/time&gt;</a:t>
            </a:r>
            <a:endParaRPr/>
          </a:p>
        </p:txBody>
      </p:sp>
      <p:sp>
        <p:nvSpPr>
          <p:cNvPr id="147" name="PlaceHolder 4"/>
          <p:cNvSpPr>
            <a:spLocks noGrp="1"/>
          </p:cNvSpPr>
          <p:nvPr>
            <p:ph type="ftr"/>
          </p:nvPr>
        </p:nvSpPr>
        <p:spPr>
          <a:xfrm>
            <a:off x="0" y="9555480"/>
            <a:ext cx="3372840" cy="502560"/>
          </a:xfrm>
          <a:prstGeom prst="rect">
            <a:avLst/>
          </a:prstGeom>
        </p:spPr>
        <p:txBody>
          <a:bodyPr lIns="0" tIns="0" rIns="0" bIns="0" anchor="b"/>
          <a:lstStyle/>
          <a:p>
            <a:r>
              <a:rPr lang="en-US" sz="1400">
                <a:latin typeface="Times New Roman"/>
              </a:rPr>
              <a:t>&lt;footer&gt;</a:t>
            </a:r>
            <a:endParaRPr/>
          </a:p>
        </p:txBody>
      </p:sp>
      <p:sp>
        <p:nvSpPr>
          <p:cNvPr id="148" name="PlaceHolder 5"/>
          <p:cNvSpPr>
            <a:spLocks noGrp="1"/>
          </p:cNvSpPr>
          <p:nvPr>
            <p:ph type="sldNum"/>
          </p:nvPr>
        </p:nvSpPr>
        <p:spPr>
          <a:xfrm>
            <a:off x="4399200" y="9555480"/>
            <a:ext cx="3372840" cy="502560"/>
          </a:xfrm>
          <a:prstGeom prst="rect">
            <a:avLst/>
          </a:prstGeom>
        </p:spPr>
        <p:txBody>
          <a:bodyPr lIns="0" tIns="0" rIns="0" bIns="0" anchor="b"/>
          <a:lstStyle/>
          <a:p>
            <a:pPr algn="r"/>
            <a:fld id="{D333D549-F324-45DA-BE94-40490DBF062B}" type="slidenum">
              <a:rPr lang="en-US" sz="1400">
                <a:latin typeface="Times New Roman"/>
              </a:rPr>
              <a:t>‹#›</a:t>
            </a:fld>
            <a:endParaRPr/>
          </a:p>
        </p:txBody>
      </p:sp>
    </p:spTree>
    <p:extLst>
      <p:ext uri="{BB962C8B-B14F-4D97-AF65-F5344CB8AC3E}">
        <p14:creationId xmlns:p14="http://schemas.microsoft.com/office/powerpoint/2010/main" val="39755722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p:cNvSpPr>
          <p:nvPr>
            <p:ph type="body"/>
          </p:nvPr>
        </p:nvSpPr>
        <p:spPr>
          <a:xfrm>
            <a:off x="685800" y="4400640"/>
            <a:ext cx="5483880" cy="3597840"/>
          </a:xfrm>
          <a:prstGeom prst="rect">
            <a:avLst/>
          </a:prstGeom>
        </p:spPr>
        <p:txBody>
          <a:bodyPr lIns="0" tIns="0" rIns="0" bIns="0"/>
          <a:lstStyle/>
          <a:p>
            <a:endParaRPr/>
          </a:p>
        </p:txBody>
      </p:sp>
      <p:sp>
        <p:nvSpPr>
          <p:cNvPr id="288"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A258DEF3-EA14-4596-B2B2-E420C3AF892E}" type="slidenum">
              <a:rPr lang="en-US" sz="1200" strike="noStrike">
                <a:solidFill>
                  <a:srgbClr val="000000"/>
                </a:solidFill>
                <a:latin typeface="+mn-lt"/>
                <a:ea typeface="+mn-ea"/>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pPr marL="228600" indent="-228600">
              <a:buAutoNum type="arabicPeriod"/>
            </a:pPr>
            <a:r>
              <a:rPr lang="en-US" dirty="0"/>
              <a:t>Workshops</a:t>
            </a:r>
            <a:r>
              <a:rPr lang="en-US" baseline="0" dirty="0"/>
              <a:t> are pre-schedule and can be requested (by professors or a group of students—minimum 4 students)</a:t>
            </a:r>
          </a:p>
          <a:p>
            <a:pPr marL="0" indent="0">
              <a:buNone/>
            </a:pPr>
            <a:r>
              <a:rPr lang="en-US" baseline="0" dirty="0"/>
              <a:t>Workshop examples:</a:t>
            </a:r>
          </a:p>
          <a:p>
            <a:pPr>
              <a:lnSpc>
                <a:spcPct val="90000"/>
              </a:lnSpc>
              <a:defRPr/>
            </a:pPr>
            <a:r>
              <a:rPr lang="en-US" sz="1200" dirty="0"/>
              <a:t>Solving Equations</a:t>
            </a:r>
          </a:p>
          <a:p>
            <a:pPr>
              <a:lnSpc>
                <a:spcPct val="90000"/>
              </a:lnSpc>
              <a:defRPr/>
            </a:pPr>
            <a:r>
              <a:rPr lang="en-US" sz="1200" dirty="0"/>
              <a:t>Problem Solving in Chemistry</a:t>
            </a:r>
          </a:p>
          <a:p>
            <a:pPr>
              <a:lnSpc>
                <a:spcPct val="90000"/>
              </a:lnSpc>
              <a:defRPr/>
            </a:pPr>
            <a:r>
              <a:rPr lang="en-US" sz="1200" dirty="0"/>
              <a:t>How to Succeed in Science</a:t>
            </a:r>
          </a:p>
          <a:p>
            <a:pPr eaLnBrk="1" hangingPunct="1">
              <a:lnSpc>
                <a:spcPct val="90000"/>
              </a:lnSpc>
              <a:defRPr/>
            </a:pPr>
            <a:r>
              <a:rPr lang="en-US" sz="1200" dirty="0"/>
              <a:t>Exam Preparation</a:t>
            </a:r>
          </a:p>
          <a:p>
            <a:pPr eaLnBrk="1" hangingPunct="1">
              <a:lnSpc>
                <a:spcPct val="90000"/>
              </a:lnSpc>
              <a:defRPr/>
            </a:pPr>
            <a:r>
              <a:rPr lang="en-US" sz="1200" dirty="0"/>
              <a:t>Time Management </a:t>
            </a:r>
          </a:p>
          <a:p>
            <a:pPr eaLnBrk="1" hangingPunct="1">
              <a:lnSpc>
                <a:spcPct val="90000"/>
              </a:lnSpc>
              <a:defRPr/>
            </a:pPr>
            <a:r>
              <a:rPr lang="en-US" sz="1200" dirty="0"/>
              <a:t>Critical Thinking </a:t>
            </a:r>
          </a:p>
          <a:p>
            <a:pPr eaLnBrk="1" hangingPunct="1">
              <a:lnSpc>
                <a:spcPct val="90000"/>
              </a:lnSpc>
              <a:defRPr/>
            </a:pPr>
            <a:r>
              <a:rPr lang="en-US" sz="1200" dirty="0"/>
              <a:t>Creating a Math Cheat Sheet</a:t>
            </a:r>
          </a:p>
          <a:p>
            <a:pPr eaLnBrk="1" hangingPunct="1">
              <a:lnSpc>
                <a:spcPct val="90000"/>
              </a:lnSpc>
              <a:defRPr/>
            </a:pPr>
            <a:r>
              <a:rPr lang="en-US" sz="1200" dirty="0"/>
              <a:t>Get the Most Out of Lectures</a:t>
            </a:r>
          </a:p>
          <a:p>
            <a:pPr marL="0" indent="0">
              <a:buNone/>
            </a:pPr>
            <a:endParaRPr lang="en-US" dirty="0"/>
          </a:p>
          <a:p>
            <a:r>
              <a:rPr lang="en-US" dirty="0"/>
              <a:t>2. Tutor Registry</a:t>
            </a:r>
            <a:r>
              <a:rPr lang="en-US" baseline="0" dirty="0"/>
              <a:t> (request a tutor or be a tutor). Students pay for this service (if you’re an Aboriginal student, a First Generation student, or a Ontario College or University transfer student, you can be eligible for some free tutoring hours)</a:t>
            </a:r>
            <a:endParaRPr lang="en-US" dirty="0"/>
          </a:p>
          <a:p>
            <a:endParaRPr lang="en-US" dirty="0"/>
          </a:p>
          <a:p>
            <a:r>
              <a:rPr lang="en-US" dirty="0"/>
              <a:t>3. Professors can request academic-zone.com access for</a:t>
            </a:r>
            <a:r>
              <a:rPr lang="en-US" baseline="0" dirty="0"/>
              <a:t> their classes, or students can request registration in the Drop-In </a:t>
            </a:r>
            <a:r>
              <a:rPr lang="en-US" baseline="0" dirty="0" err="1"/>
              <a:t>centre</a:t>
            </a:r>
            <a:r>
              <a:rPr lang="en-US" baseline="0" dirty="0"/>
              <a:t>.</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E12A201E-424F-4F74-AF56-036BC8948830}" type="slidenum">
              <a:rPr lang="en-US" smtClean="0"/>
              <a:pPr>
                <a:defRPr/>
              </a:pPr>
              <a:t>30</a:t>
            </a:fld>
            <a:endParaRPr lang="en-US" dirty="0"/>
          </a:p>
        </p:txBody>
      </p:sp>
    </p:spTree>
    <p:extLst>
      <p:ext uri="{BB962C8B-B14F-4D97-AF65-F5344CB8AC3E}">
        <p14:creationId xmlns:p14="http://schemas.microsoft.com/office/powerpoint/2010/main" val="1029377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28344" indent="-3747118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159" eaLnBrk="0" fontAlgn="base" hangingPunct="0">
              <a:spcBef>
                <a:spcPct val="0"/>
              </a:spcBef>
              <a:spcAft>
                <a:spcPct val="0"/>
              </a:spcAft>
              <a:defRPr sz="2400">
                <a:solidFill>
                  <a:schemeClr val="tx1"/>
                </a:solidFill>
                <a:latin typeface="Arial" charset="0"/>
                <a:ea typeface="ＭＳ Ｐゴシック" charset="-128"/>
              </a:defRPr>
            </a:lvl6pPr>
            <a:lvl7pPr marL="914318" eaLnBrk="0" fontAlgn="base" hangingPunct="0">
              <a:spcBef>
                <a:spcPct val="0"/>
              </a:spcBef>
              <a:spcAft>
                <a:spcPct val="0"/>
              </a:spcAft>
              <a:defRPr sz="2400">
                <a:solidFill>
                  <a:schemeClr val="tx1"/>
                </a:solidFill>
                <a:latin typeface="Arial" charset="0"/>
                <a:ea typeface="ＭＳ Ｐゴシック" charset="-128"/>
              </a:defRPr>
            </a:lvl7pPr>
            <a:lvl8pPr marL="1371477" eaLnBrk="0" fontAlgn="base" hangingPunct="0">
              <a:spcBef>
                <a:spcPct val="0"/>
              </a:spcBef>
              <a:spcAft>
                <a:spcPct val="0"/>
              </a:spcAft>
              <a:defRPr sz="2400">
                <a:solidFill>
                  <a:schemeClr val="tx1"/>
                </a:solidFill>
                <a:latin typeface="Arial" charset="0"/>
                <a:ea typeface="ＭＳ Ｐゴシック" charset="-128"/>
              </a:defRPr>
            </a:lvl8pPr>
            <a:lvl9pPr marL="1828637"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C6ED306-7F33-4909-9C38-4CD09CDDD9EE}" type="slidenum">
              <a:rPr lang="en-US" sz="1200"/>
              <a:pPr eaLnBrk="1" hangingPunct="1"/>
              <a:t>40</a:t>
            </a:fld>
            <a:endParaRPr lang="en-US" sz="1200"/>
          </a:p>
        </p:txBody>
      </p:sp>
      <p:sp>
        <p:nvSpPr>
          <p:cNvPr id="23555" name="Rectangle 2"/>
          <p:cNvSpPr>
            <a:spLocks noGrp="1" noRot="1" noChangeAspect="1" noChangeArrowheads="1" noTextEdit="1"/>
          </p:cNvSpPr>
          <p:nvPr>
            <p:ph type="sldImg"/>
          </p:nvPr>
        </p:nvSpPr>
        <p:spPr>
          <a:xfrm>
            <a:off x="1144588" y="685800"/>
            <a:ext cx="4570412" cy="3429000"/>
          </a:xfrm>
          <a:prstGeom prst="rect">
            <a:avLst/>
          </a:prstGeom>
          <a:ln/>
        </p:spPr>
      </p:sp>
      <p:sp>
        <p:nvSpPr>
          <p:cNvPr id="23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889717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184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E794F16-9004-4D98-BB48-897F64F9758A}" type="slidenum">
              <a:rPr lang="en-US" smtClean="0">
                <a:latin typeface="Trebuchet MS" pitchFamily="34" charset="0"/>
              </a:rPr>
              <a:pPr/>
              <a:t>41</a:t>
            </a:fld>
            <a:endParaRPr lang="en-US" dirty="0">
              <a:latin typeface="Trebuchet MS" pitchFamily="34" charset="0"/>
            </a:endParaRPr>
          </a:p>
        </p:txBody>
      </p:sp>
    </p:spTree>
    <p:extLst>
      <p:ext uri="{BB962C8B-B14F-4D97-AF65-F5344CB8AC3E}">
        <p14:creationId xmlns:p14="http://schemas.microsoft.com/office/powerpoint/2010/main" val="1501520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p:cNvSpPr>
          <p:nvPr>
            <p:ph type="body"/>
          </p:nvPr>
        </p:nvSpPr>
        <p:spPr>
          <a:xfrm>
            <a:off x="685800" y="4400640"/>
            <a:ext cx="5483880" cy="3597840"/>
          </a:xfrm>
          <a:prstGeom prst="rect">
            <a:avLst/>
          </a:prstGeom>
        </p:spPr>
        <p:txBody>
          <a:bodyPr lIns="0" tIns="0" rIns="0" bIns="0"/>
          <a:lstStyle/>
          <a:p>
            <a:endParaRPr/>
          </a:p>
        </p:txBody>
      </p:sp>
      <p:sp>
        <p:nvSpPr>
          <p:cNvPr id="308"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E7D22521-B62A-4CF8-9D2E-E5F543D8DBC1}" type="slidenum">
              <a:rPr lang="en-US" sz="1200" strike="noStrike">
                <a:solidFill>
                  <a:srgbClr val="000000"/>
                </a:solidFill>
                <a:latin typeface="Trebuchet MS"/>
                <a:ea typeface="+mn-ea"/>
              </a:rPr>
              <a:t>42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PlaceHolder 1"/>
          <p:cNvSpPr>
            <a:spLocks noGrp="1"/>
          </p:cNvSpPr>
          <p:nvPr>
            <p:ph type="body"/>
          </p:nvPr>
        </p:nvSpPr>
        <p:spPr>
          <a:xfrm>
            <a:off x="685800" y="4400640"/>
            <a:ext cx="5483880" cy="3597840"/>
          </a:xfrm>
          <a:prstGeom prst="rect">
            <a:avLst/>
          </a:prstGeom>
        </p:spPr>
        <p:txBody>
          <a:bodyPr lIns="0" tIns="0" rIns="0" bIns="0"/>
          <a:lstStyle/>
          <a:p>
            <a:endParaRPr/>
          </a:p>
        </p:txBody>
      </p:sp>
      <p:sp>
        <p:nvSpPr>
          <p:cNvPr id="298"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6CEC1C7E-C8A3-4C6A-8C56-056689B14480}" type="slidenum">
              <a:rPr lang="en-US" sz="1200" strike="noStrike">
                <a:solidFill>
                  <a:srgbClr val="000000"/>
                </a:solidFill>
                <a:latin typeface="+mn-lt"/>
                <a:ea typeface="+mn-ea"/>
              </a:rPr>
              <a:t>43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body"/>
          </p:nvPr>
        </p:nvSpPr>
        <p:spPr>
          <a:xfrm>
            <a:off x="685800" y="4400640"/>
            <a:ext cx="5483880" cy="3597840"/>
          </a:xfrm>
          <a:prstGeom prst="rect">
            <a:avLst/>
          </a:prstGeom>
        </p:spPr>
        <p:txBody>
          <a:bodyPr lIns="0" tIns="0" rIns="0" bIns="0"/>
          <a:lstStyle/>
          <a:p>
            <a:pPr>
              <a:lnSpc>
                <a:spcPct val="100000"/>
              </a:lnSpc>
              <a:buFont typeface="StarSymbol"/>
              <a:buAutoNum type="arabicPeriod"/>
            </a:pPr>
            <a:r>
              <a:rPr lang="en-US" sz="2000" strike="noStrike">
                <a:latin typeface="Arial"/>
              </a:rPr>
              <a:t>Workshops are pre-schedule and can be requested (by professors or a group of students—minimum 4 students)</a:t>
            </a:r>
            <a:endParaRPr/>
          </a:p>
          <a:p>
            <a:pPr>
              <a:lnSpc>
                <a:spcPct val="100000"/>
              </a:lnSpc>
            </a:pPr>
            <a:r>
              <a:rPr lang="en-US" sz="2000" strike="noStrike">
                <a:latin typeface="Arial"/>
              </a:rPr>
              <a:t>Workshop examples:</a:t>
            </a:r>
            <a:endParaRPr/>
          </a:p>
          <a:p>
            <a:pPr>
              <a:lnSpc>
                <a:spcPct val="90000"/>
              </a:lnSpc>
            </a:pPr>
            <a:r>
              <a:rPr lang="en-US" sz="1200" strike="noStrike">
                <a:latin typeface="Arial"/>
              </a:rPr>
              <a:t>Solving Equations</a:t>
            </a:r>
            <a:endParaRPr/>
          </a:p>
          <a:p>
            <a:pPr>
              <a:lnSpc>
                <a:spcPct val="90000"/>
              </a:lnSpc>
            </a:pPr>
            <a:r>
              <a:rPr lang="en-US" sz="1200" strike="noStrike">
                <a:latin typeface="Arial"/>
              </a:rPr>
              <a:t>Problem Solving in Chemistry</a:t>
            </a:r>
            <a:endParaRPr/>
          </a:p>
          <a:p>
            <a:pPr>
              <a:lnSpc>
                <a:spcPct val="90000"/>
              </a:lnSpc>
            </a:pPr>
            <a:r>
              <a:rPr lang="en-US" sz="1200" strike="noStrike">
                <a:latin typeface="Arial"/>
              </a:rPr>
              <a:t>How to Succeed in Science</a:t>
            </a:r>
            <a:endParaRPr/>
          </a:p>
          <a:p>
            <a:pPr>
              <a:lnSpc>
                <a:spcPct val="90000"/>
              </a:lnSpc>
            </a:pPr>
            <a:r>
              <a:rPr lang="en-US" sz="1200" strike="noStrike">
                <a:latin typeface="Arial"/>
              </a:rPr>
              <a:t>Exam Preparation</a:t>
            </a:r>
            <a:endParaRPr/>
          </a:p>
          <a:p>
            <a:pPr>
              <a:lnSpc>
                <a:spcPct val="90000"/>
              </a:lnSpc>
            </a:pPr>
            <a:r>
              <a:rPr lang="en-US" sz="1200" strike="noStrike">
                <a:latin typeface="Arial"/>
              </a:rPr>
              <a:t>Time Management </a:t>
            </a:r>
            <a:endParaRPr/>
          </a:p>
          <a:p>
            <a:pPr>
              <a:lnSpc>
                <a:spcPct val="90000"/>
              </a:lnSpc>
            </a:pPr>
            <a:r>
              <a:rPr lang="en-US" sz="1200" strike="noStrike">
                <a:latin typeface="Arial"/>
              </a:rPr>
              <a:t>Critical Thinking </a:t>
            </a:r>
            <a:endParaRPr/>
          </a:p>
          <a:p>
            <a:pPr>
              <a:lnSpc>
                <a:spcPct val="90000"/>
              </a:lnSpc>
            </a:pPr>
            <a:r>
              <a:rPr lang="en-US" sz="1200" strike="noStrike">
                <a:latin typeface="Arial"/>
              </a:rPr>
              <a:t>Creating a Math Cheat Sheet</a:t>
            </a:r>
            <a:endParaRPr/>
          </a:p>
          <a:p>
            <a:pPr>
              <a:lnSpc>
                <a:spcPct val="90000"/>
              </a:lnSpc>
            </a:pPr>
            <a:r>
              <a:rPr lang="en-US" sz="1200" strike="noStrike">
                <a:latin typeface="Arial"/>
              </a:rPr>
              <a:t>Get the Most Out of Lectures</a:t>
            </a:r>
            <a:endParaRPr/>
          </a:p>
          <a:p>
            <a:pPr>
              <a:lnSpc>
                <a:spcPct val="100000"/>
              </a:lnSpc>
            </a:pPr>
            <a:endParaRPr/>
          </a:p>
          <a:p>
            <a:pPr>
              <a:lnSpc>
                <a:spcPct val="100000"/>
              </a:lnSpc>
            </a:pPr>
            <a:r>
              <a:rPr lang="en-US" sz="2000" strike="noStrike">
                <a:latin typeface="Arial"/>
              </a:rPr>
              <a:t>2. Tutor Registry (request a tutor or be a tutor). Students pay for this service (if you’re an Aboriginal student, a First Generation student, or a Ontario College or University transfer student, you can be eligible for some free tutoring hours)</a:t>
            </a:r>
            <a:endParaRPr/>
          </a:p>
          <a:p>
            <a:pPr>
              <a:lnSpc>
                <a:spcPct val="100000"/>
              </a:lnSpc>
            </a:pPr>
            <a:endParaRPr/>
          </a:p>
          <a:p>
            <a:pPr>
              <a:lnSpc>
                <a:spcPct val="100000"/>
              </a:lnSpc>
            </a:pPr>
            <a:r>
              <a:rPr lang="en-US" sz="2000" strike="noStrike">
                <a:latin typeface="Arial"/>
              </a:rPr>
              <a:t>3. Professors can request academic-zone.com access for their classes, or students can request registration in the Drop-In centre.</a:t>
            </a:r>
            <a:endParaRPr/>
          </a:p>
          <a:p>
            <a:pPr>
              <a:lnSpc>
                <a:spcPct val="100000"/>
              </a:lnSpc>
            </a:pPr>
            <a:endParaRPr/>
          </a:p>
        </p:txBody>
      </p:sp>
      <p:sp>
        <p:nvSpPr>
          <p:cNvPr id="306"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04A4FC60-820F-4D76-B8B4-BC911BE6A76C}" type="slidenum">
              <a:rPr lang="en-US" sz="1200" strike="noStrike">
                <a:solidFill>
                  <a:srgbClr val="000000"/>
                </a:solidFill>
                <a:latin typeface="+mn-lt"/>
                <a:ea typeface="+mn-ea"/>
              </a:rPr>
              <a:t>44</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p:cNvSpPr>
          <p:nvPr>
            <p:ph type="body"/>
          </p:nvPr>
        </p:nvSpPr>
        <p:spPr>
          <a:xfrm>
            <a:off x="685800" y="4400640"/>
            <a:ext cx="5483880" cy="3597840"/>
          </a:xfrm>
          <a:prstGeom prst="rect">
            <a:avLst/>
          </a:prstGeom>
        </p:spPr>
        <p:txBody>
          <a:bodyPr lIns="0" tIns="0" rIns="0" bIns="0"/>
          <a:lstStyle/>
          <a:p>
            <a:endParaRPr/>
          </a:p>
        </p:txBody>
      </p:sp>
      <p:sp>
        <p:nvSpPr>
          <p:cNvPr id="304"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3223CA83-7FCA-41C2-9476-4C686A4F951E}" type="slidenum">
              <a:rPr lang="en-US" sz="1200" strike="noStrike">
                <a:solidFill>
                  <a:srgbClr val="000000"/>
                </a:solidFill>
                <a:latin typeface="+mn-lt"/>
                <a:ea typeface="+mn-ea"/>
              </a:rPr>
              <a:t>51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p:cNvSpPr>
          <p:nvPr>
            <p:ph type="body"/>
          </p:nvPr>
        </p:nvSpPr>
        <p:spPr>
          <a:xfrm>
            <a:off x="685800" y="4400640"/>
            <a:ext cx="5483880" cy="3597840"/>
          </a:xfrm>
          <a:prstGeom prst="rect">
            <a:avLst/>
          </a:prstGeom>
        </p:spPr>
        <p:txBody>
          <a:bodyPr lIns="0" tIns="0" rIns="0" bIns="0"/>
          <a:lstStyle/>
          <a:p>
            <a:endParaRPr/>
          </a:p>
        </p:txBody>
      </p:sp>
      <p:sp>
        <p:nvSpPr>
          <p:cNvPr id="296"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24C8E2AE-79E8-4577-8E35-305A966929ED}" type="slidenum">
              <a:rPr lang="en-US" sz="1200" strike="noStrike">
                <a:solidFill>
                  <a:srgbClr val="000000"/>
                </a:solidFill>
                <a:latin typeface="+mn-lt"/>
                <a:ea typeface="+mn-ea"/>
              </a:rPr>
              <a:t>52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p:cNvSpPr>
          <p:nvPr>
            <p:ph type="body"/>
          </p:nvPr>
        </p:nvSpPr>
        <p:spPr>
          <a:xfrm>
            <a:off x="685800" y="4400640"/>
            <a:ext cx="5483880" cy="3597840"/>
          </a:xfrm>
          <a:prstGeom prst="rect">
            <a:avLst/>
          </a:prstGeom>
        </p:spPr>
        <p:txBody>
          <a:bodyPr lIns="0" tIns="0" rIns="0" bIns="0"/>
          <a:lstStyle/>
          <a:p>
            <a:r>
              <a:rPr lang="en-US" sz="1600" strike="noStrike">
                <a:latin typeface="Arial"/>
                <a:ea typeface="ＭＳ Ｐゴシック"/>
              </a:rPr>
              <a:t>Last Fall you set out to make one of the most important decisions of your life….which Universities should you apply to for this upcoming Fall.</a:t>
            </a:r>
            <a:endParaRPr/>
          </a:p>
          <a:p>
            <a:endParaRPr/>
          </a:p>
          <a:p>
            <a:r>
              <a:rPr lang="en-US" sz="1600" strike="noStrike">
                <a:latin typeface="Arial"/>
                <a:ea typeface="ＭＳ Ｐゴシック"/>
              </a:rPr>
              <a:t>By now you have applied to a few Universities, including Brock </a:t>
            </a:r>
            <a:r>
              <a:rPr lang="en-US" sz="1600" b="1" strike="noStrike">
                <a:latin typeface="Arial"/>
                <a:ea typeface="ＭＳ Ｐゴシック"/>
              </a:rPr>
              <a:t>[button]</a:t>
            </a:r>
            <a:r>
              <a:rPr lang="en-US" sz="1600" strike="noStrike">
                <a:latin typeface="Arial"/>
                <a:ea typeface="ＭＳ Ｐゴシック"/>
              </a:rPr>
              <a:t>, which is why you are here today.</a:t>
            </a:r>
            <a:endParaRPr/>
          </a:p>
          <a:p>
            <a:endParaRPr/>
          </a:p>
          <a:p>
            <a:r>
              <a:rPr lang="en-US" sz="1600" strike="noStrike">
                <a:latin typeface="Arial"/>
                <a:ea typeface="ＭＳ Ｐゴシック"/>
              </a:rPr>
              <a:t>We’re here to help you decide </a:t>
            </a:r>
            <a:r>
              <a:rPr lang="en-US" sz="1600" b="1" strike="noStrike">
                <a:latin typeface="Arial"/>
                <a:ea typeface="ＭＳ Ｐゴシック"/>
              </a:rPr>
              <a:t>[button]</a:t>
            </a:r>
            <a:r>
              <a:rPr lang="en-US" sz="1600" strike="noStrike">
                <a:latin typeface="Arial"/>
                <a:ea typeface="ＭＳ Ｐゴシック"/>
              </a:rPr>
              <a:t> if Brock is the best University for you. </a:t>
            </a:r>
            <a:endParaRPr/>
          </a:p>
        </p:txBody>
      </p:sp>
      <p:sp>
        <p:nvSpPr>
          <p:cNvPr id="290"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AE335FE4-031F-41BE-9455-6DFDDDBA1755}" type="slidenum">
              <a:rPr lang="en-US" sz="1200" strike="noStrike">
                <a:solidFill>
                  <a:srgbClr val="000000"/>
                </a:solidFill>
                <a:latin typeface="Arial"/>
                <a:ea typeface="ＭＳ Ｐゴシック"/>
              </a:rPr>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D333D549-F324-45DA-BE94-40490DBF062B}" type="slidenum">
              <a:rPr lang="uk-UA" sz="1400" smtClean="0">
                <a:latin typeface="Times New Roman"/>
              </a:rPr>
              <a:t>6</a:t>
            </a:fld>
            <a:endParaRPr lang="uk-UA"/>
          </a:p>
        </p:txBody>
      </p:sp>
    </p:spTree>
    <p:extLst>
      <p:ext uri="{BB962C8B-B14F-4D97-AF65-F5344CB8AC3E}">
        <p14:creationId xmlns:p14="http://schemas.microsoft.com/office/powerpoint/2010/main" val="1675504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D333D549-F324-45DA-BE94-40490DBF062B}" type="slidenum">
              <a:rPr lang="uk-UA" sz="1400" smtClean="0">
                <a:latin typeface="Times New Roman"/>
              </a:rPr>
              <a:t>15</a:t>
            </a:fld>
            <a:endParaRPr lang="uk-UA"/>
          </a:p>
        </p:txBody>
      </p:sp>
    </p:spTree>
    <p:extLst>
      <p:ext uri="{BB962C8B-B14F-4D97-AF65-F5344CB8AC3E}">
        <p14:creationId xmlns:p14="http://schemas.microsoft.com/office/powerpoint/2010/main" val="194220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PlaceHolder 1"/>
          <p:cNvSpPr>
            <a:spLocks noGrp="1"/>
          </p:cNvSpPr>
          <p:nvPr>
            <p:ph type="body"/>
          </p:nvPr>
        </p:nvSpPr>
        <p:spPr>
          <a:xfrm>
            <a:off x="685800" y="4400640"/>
            <a:ext cx="5483880" cy="3597840"/>
          </a:xfrm>
          <a:prstGeom prst="rect">
            <a:avLst/>
          </a:prstGeom>
        </p:spPr>
        <p:txBody>
          <a:bodyPr lIns="0" tIns="0" rIns="0" bIns="0"/>
          <a:lstStyle/>
          <a:p>
            <a:endParaRPr/>
          </a:p>
        </p:txBody>
      </p:sp>
      <p:sp>
        <p:nvSpPr>
          <p:cNvPr id="292"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AF51E2CB-B111-4AC7-86CB-AFD02C5719BF}" type="slidenum">
              <a:rPr lang="en-US" sz="1200" strike="noStrike">
                <a:solidFill>
                  <a:srgbClr val="000000"/>
                </a:solidFill>
                <a:latin typeface="+mn-lt"/>
                <a:ea typeface="+mn-ea"/>
              </a:rPr>
              <a:t>19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p:cNvSpPr>
          <p:nvPr>
            <p:ph type="body"/>
          </p:nvPr>
        </p:nvSpPr>
        <p:spPr>
          <a:xfrm>
            <a:off x="685800" y="4400640"/>
            <a:ext cx="5483880" cy="3597840"/>
          </a:xfrm>
          <a:prstGeom prst="rect">
            <a:avLst/>
          </a:prstGeom>
        </p:spPr>
        <p:txBody>
          <a:bodyPr lIns="0" tIns="0" rIns="0" bIns="0"/>
          <a:lstStyle/>
          <a:p>
            <a:endParaRPr/>
          </a:p>
        </p:txBody>
      </p:sp>
      <p:sp>
        <p:nvSpPr>
          <p:cNvPr id="294"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5B991575-E87D-4CE9-977C-1F6CB7709A74}" type="slidenum">
              <a:rPr lang="en-US" sz="1200" strike="noStrike">
                <a:solidFill>
                  <a:srgbClr val="000000"/>
                </a:solidFill>
                <a:latin typeface="+mn-lt"/>
                <a:ea typeface="+mn-ea"/>
              </a:rPr>
              <a:t>20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PlaceHolder 1"/>
          <p:cNvSpPr>
            <a:spLocks noGrp="1"/>
          </p:cNvSpPr>
          <p:nvPr>
            <p:ph type="body"/>
          </p:nvPr>
        </p:nvSpPr>
        <p:spPr>
          <a:xfrm>
            <a:off x="685800" y="4400640"/>
            <a:ext cx="5483880" cy="3597840"/>
          </a:xfrm>
          <a:prstGeom prst="rect">
            <a:avLst/>
          </a:prstGeom>
        </p:spPr>
        <p:txBody>
          <a:bodyPr lIns="0" tIns="0" rIns="0" bIns="0"/>
          <a:lstStyle/>
          <a:p>
            <a:endParaRPr/>
          </a:p>
        </p:txBody>
      </p:sp>
      <p:sp>
        <p:nvSpPr>
          <p:cNvPr id="298"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6CEC1C7E-C8A3-4C6A-8C56-056689B14480}" type="slidenum">
              <a:rPr lang="en-US" sz="1200" strike="noStrike">
                <a:solidFill>
                  <a:srgbClr val="000000"/>
                </a:solidFill>
                <a:latin typeface="+mn-lt"/>
                <a:ea typeface="+mn-ea"/>
              </a:rPr>
              <a:t>21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PlaceHolder 1"/>
          <p:cNvSpPr>
            <a:spLocks noGrp="1"/>
          </p:cNvSpPr>
          <p:nvPr>
            <p:ph type="body"/>
          </p:nvPr>
        </p:nvSpPr>
        <p:spPr>
          <a:xfrm>
            <a:off x="685800" y="4400640"/>
            <a:ext cx="5483880" cy="3597840"/>
          </a:xfrm>
          <a:prstGeom prst="rect">
            <a:avLst/>
          </a:prstGeom>
        </p:spPr>
        <p:txBody>
          <a:bodyPr lIns="0" tIns="0" rIns="0" bIns="0"/>
          <a:lstStyle/>
          <a:p>
            <a:endParaRPr/>
          </a:p>
        </p:txBody>
      </p:sp>
      <p:sp>
        <p:nvSpPr>
          <p:cNvPr id="302"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127C0D89-FBA6-4D9D-83BA-B41BF8EE2387}" type="slidenum">
              <a:rPr lang="en-US" sz="1200" strike="noStrike">
                <a:solidFill>
                  <a:srgbClr val="000000"/>
                </a:solidFill>
                <a:latin typeface="+mn-lt"/>
                <a:ea typeface="+mn-ea"/>
              </a:rPr>
              <a:t>23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p:cNvSpPr>
          <p:nvPr>
            <p:ph type="body"/>
          </p:nvPr>
        </p:nvSpPr>
        <p:spPr>
          <a:xfrm>
            <a:off x="685800" y="4400640"/>
            <a:ext cx="5483880" cy="3597840"/>
          </a:xfrm>
          <a:prstGeom prst="rect">
            <a:avLst/>
          </a:prstGeom>
        </p:spPr>
        <p:txBody>
          <a:bodyPr lIns="0" tIns="0" rIns="0" bIns="0"/>
          <a:lstStyle/>
          <a:p>
            <a:endParaRPr/>
          </a:p>
        </p:txBody>
      </p:sp>
      <p:sp>
        <p:nvSpPr>
          <p:cNvPr id="308"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E7D22521-B62A-4CF8-9D2E-E5F543D8DBC1}" type="slidenum">
              <a:rPr lang="en-US" sz="1200" strike="noStrike">
                <a:solidFill>
                  <a:srgbClr val="000000"/>
                </a:solidFill>
                <a:latin typeface="Trebuchet MS"/>
                <a:ea typeface="+mn-ea"/>
              </a:rPr>
              <a:t>28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2"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33"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34" name="Picture 33"/>
          <p:cNvPicPr/>
          <p:nvPr/>
        </p:nvPicPr>
        <p:blipFill>
          <a:blip r:embed="rId2"/>
          <a:stretch/>
        </p:blipFill>
        <p:spPr>
          <a:xfrm>
            <a:off x="2079000" y="1604520"/>
            <a:ext cx="4984920" cy="3977280"/>
          </a:xfrm>
          <a:prstGeom prst="rect">
            <a:avLst/>
          </a:prstGeom>
          <a:ln>
            <a:noFill/>
          </a:ln>
        </p:spPr>
      </p:pic>
      <p:pic>
        <p:nvPicPr>
          <p:cNvPr id="35" name="Picture 34"/>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1"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3"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44"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8"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49"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50"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5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54"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5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58"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60"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61"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63"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66"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68"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69"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70" name="Picture 69"/>
          <p:cNvPicPr/>
          <p:nvPr/>
        </p:nvPicPr>
        <p:blipFill>
          <a:blip r:embed="rId2"/>
          <a:stretch/>
        </p:blipFill>
        <p:spPr>
          <a:xfrm>
            <a:off x="2079000" y="1604520"/>
            <a:ext cx="4984920" cy="3977280"/>
          </a:xfrm>
          <a:prstGeom prst="rect">
            <a:avLst/>
          </a:prstGeom>
          <a:ln>
            <a:noFill/>
          </a:ln>
        </p:spPr>
      </p:pic>
      <p:pic>
        <p:nvPicPr>
          <p:cNvPr id="71" name="Picture 70"/>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32A53311-13CD-4525-AC9B-F105AED1B4F8}" type="datetimeFigureOut">
              <a:rPr lang="en-CA" smtClean="0"/>
              <a:pPr/>
              <a:t>2017-10-31</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0738413-5F9B-4033-83CC-7C1D7F850407}" type="slidenum">
              <a:rPr lang="en-CA" smtClean="0"/>
              <a:pPr/>
              <a:t>‹#›</a:t>
            </a:fld>
            <a:endParaRPr lang="en-CA"/>
          </a:p>
        </p:txBody>
      </p:sp>
    </p:spTree>
    <p:extLst>
      <p:ext uri="{BB962C8B-B14F-4D97-AF65-F5344CB8AC3E}">
        <p14:creationId xmlns:p14="http://schemas.microsoft.com/office/powerpoint/2010/main" val="1468564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3200" b="1" cap="all">
                <a:latin typeface="Trebuchet MS"/>
                <a:cs typeface="Trebuchet MS"/>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Trebuchet MS"/>
                <a:cs typeface="Trebuchet M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880880F-8D4A-8744-8471-EE4D3394B16F}" type="datetimeFigureOut">
              <a:rPr lang="en-US" smtClean="0"/>
              <a:pPr/>
              <a:t>10/31/17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5"/>
          <p:cNvSpPr>
            <a:spLocks noGrp="1"/>
          </p:cNvSpPr>
          <p:nvPr>
            <p:ph type="sldNum" sz="quarter" idx="12"/>
          </p:nvPr>
        </p:nvSpPr>
        <p:spPr>
          <a:xfrm>
            <a:off x="6553200" y="6356350"/>
            <a:ext cx="782889" cy="365125"/>
          </a:xfrm>
          <a:prstGeom prst="rect">
            <a:avLst/>
          </a:prstGeom>
        </p:spPr>
        <p:txBody>
          <a:bodyPr/>
          <a:lstStyle>
            <a:lvl1pPr algn="l">
              <a:defRPr/>
            </a:lvl1pPr>
          </a:lstStyle>
          <a:p>
            <a:fld id="{D94BD87B-BB4D-F347-8DF8-AAF5AE6D662B}" type="slidenum">
              <a:rPr lang="en-US" smtClean="0"/>
              <a:pPr/>
              <a:t>‹#›</a:t>
            </a:fld>
            <a:endParaRPr lang="en-US"/>
          </a:p>
        </p:txBody>
      </p:sp>
    </p:spTree>
    <p:extLst>
      <p:ext uri="{BB962C8B-B14F-4D97-AF65-F5344CB8AC3E}">
        <p14:creationId xmlns:p14="http://schemas.microsoft.com/office/powerpoint/2010/main" val="305643983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7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77"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79"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0"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84"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85"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86"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88"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90"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9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9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94"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96"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97"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99"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00"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01"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102"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04"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105"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106" name="Picture 105"/>
          <p:cNvPicPr/>
          <p:nvPr/>
        </p:nvPicPr>
        <p:blipFill>
          <a:blip r:embed="rId2"/>
          <a:stretch/>
        </p:blipFill>
        <p:spPr>
          <a:xfrm>
            <a:off x="2079000" y="1604520"/>
            <a:ext cx="4984920" cy="3977280"/>
          </a:xfrm>
          <a:prstGeom prst="rect">
            <a:avLst/>
          </a:prstGeom>
          <a:ln>
            <a:noFill/>
          </a:ln>
        </p:spPr>
      </p:pic>
      <p:pic>
        <p:nvPicPr>
          <p:cNvPr id="107" name="Picture 106"/>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11"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13"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15"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16"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8"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2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21"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22"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24"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25"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26"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28"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2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30"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32"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133"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35"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36"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37"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138"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40"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141"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142" name="Picture 141"/>
          <p:cNvPicPr/>
          <p:nvPr/>
        </p:nvPicPr>
        <p:blipFill>
          <a:blip r:embed="rId2"/>
          <a:stretch/>
        </p:blipFill>
        <p:spPr>
          <a:xfrm>
            <a:off x="2079000" y="1604520"/>
            <a:ext cx="4984920" cy="3977280"/>
          </a:xfrm>
          <a:prstGeom prst="rect">
            <a:avLst/>
          </a:prstGeom>
          <a:ln>
            <a:noFill/>
          </a:ln>
        </p:spPr>
      </p:pic>
      <p:pic>
        <p:nvPicPr>
          <p:cNvPr id="143" name="Picture 142"/>
          <p:cNvPicPr/>
          <p:nvPr/>
        </p:nvPicPr>
        <p:blipFill>
          <a:blip r:embed="rId2"/>
          <a:stretch/>
        </p:blipFill>
        <p:spPr>
          <a:xfrm>
            <a:off x="2079000" y="1604520"/>
            <a:ext cx="4984920" cy="3977280"/>
          </a:xfrm>
          <a:prstGeom prst="rect">
            <a:avLst/>
          </a:prstGeom>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theme" Target="../theme/theme4.xml"/><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a:latin typeface="Arial"/>
              </a:rPr>
              <a:t>Click to edit the title text format</a:t>
            </a:r>
            <a:endParaRPr/>
          </a:p>
        </p:txBody>
      </p:sp>
      <p:sp>
        <p:nvSpPr>
          <p:cNvPr id="3"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a:latin typeface="Arial"/>
              </a:rPr>
              <a:t>Click to edit the title text format</a:t>
            </a:r>
            <a:endParaRPr/>
          </a:p>
        </p:txBody>
      </p:sp>
      <p:sp>
        <p:nvSpPr>
          <p:cNvPr id="37"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00" r:id="rId13"/>
    <p:sldLayoutId id="2147483701" r:id="rId14"/>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a:latin typeface="Arial"/>
              </a:rPr>
              <a:t>Click to edit the title text format</a:t>
            </a:r>
            <a:endParaRPr/>
          </a:p>
        </p:txBody>
      </p:sp>
      <p:sp>
        <p:nvSpPr>
          <p:cNvPr id="73"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a:latin typeface="Arial"/>
              </a:rPr>
              <a:t>Click to edit the title text format</a:t>
            </a:r>
            <a:endParaRPr/>
          </a:p>
        </p:txBody>
      </p:sp>
      <p:sp>
        <p:nvSpPr>
          <p:cNvPr id="109"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eg"/><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hyperlink" Target="https://brocku.ca/brock-news/author/cmajtenyi/" TargetMode="External"/><Relationship Id="rId4" Type="http://schemas.openxmlformats.org/officeDocument/2006/relationships/hyperlink" Target="http://www.nature.com/articles/srep42957" TargetMode="External"/><Relationship Id="rId5"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hyperlink" Target="http://pubs.acs.org/doi/abs/10.1021/jacs.6b08794" TargetMode="External"/><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image" Target="../media/image1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jpg"/><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1.jpg"/><Relationship Id="rId5" Type="http://schemas.openxmlformats.org/officeDocument/2006/relationships/hyperlink" Target="https://brocku.ca/brock-news/author/cmajtenyi/" TargetMode="External"/><Relationship Id="rId6" Type="http://schemas.openxmlformats.org/officeDocument/2006/relationships/hyperlink" Target="http://unesco.ca/home-accueil" TargetMode="External"/><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hyperlink" Target="https://brocku.ca/research-at-brock/" TargetMode="External"/><Relationship Id="rId5" Type="http://schemas.openxmlformats.org/officeDocument/2006/relationships/hyperlink" Target="https://www.niagarahealth.on.ca/site/home" TargetMode="External"/><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17.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hyperlink" Target="mailto:acastle@brocku.ca" TargetMode="External"/><Relationship Id="rId4" Type="http://schemas.openxmlformats.org/officeDocument/2006/relationships/hyperlink" Target="mailto:sbose@brocku.ca" TargetMode="External"/><Relationship Id="rId5" Type="http://schemas.openxmlformats.org/officeDocument/2006/relationships/hyperlink" Target="mailto:hbellisario@brocku.ca" TargetMode="External"/><Relationship Id="rId6" Type="http://schemas.openxmlformats.org/officeDocument/2006/relationships/hyperlink" Target="mailto:mpetkovic2@brocku.ca" TargetMode="External"/><Relationship Id="rId7" Type="http://schemas.openxmlformats.org/officeDocument/2006/relationships/hyperlink" Target="mailto:dlonergan@brocku.ca" TargetMode="External"/><Relationship Id="rId8" Type="http://schemas.openxmlformats.org/officeDocument/2006/relationships/hyperlink" Target="mailto:dwitte@brocku.ca" TargetMode="External"/><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hyperlink" Target="http://www.theglobeandmail.com/news/national/education/canadian-university-report/work-programs-give-students-a-career-test-drive/article4620584/" TargetMode="External"/><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hyperlink" Target="https://brocku.ca/ccee/co-op-education" TargetMode="External"/><Relationship Id="rId4" Type="http://schemas.openxmlformats.org/officeDocument/2006/relationships/image" Target="../media/image3.jpeg"/><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www.brocku.ca/learning-services" TargetMode="External"/><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jpeg"/><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hyperlink" Target="https://brocku.ca/brock-news/2017/09/hundreds-take-part-in-canadas-messiest-university-tradition/" TargetMode="External"/><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hyperlink" Target="https://brocku.ca/brock-news/author/kevinc/" TargetMode="External"/><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hyperlink" Target="http://www.youtube.com/watch?v=nCYjD7HKR5o&amp;feature=BFa&amp;list=PL9A3D3BEF3B17B898" TargetMode="External"/><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 Id="rId3" Type="http://schemas.openxmlformats.org/officeDocument/2006/relationships/image" Target="../media/image3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 Id="rId3"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jpeg"/><Relationship Id="rId3" Type="http://schemas.openxmlformats.org/officeDocument/2006/relationships/image" Target="../media/image4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hyperlink" Target="http://www.brocku.ca/learning-services" TargetMode="External"/><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3.jpeg"/><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3.jpe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44.png"/><Relationship Id="rId6" Type="http://schemas.openxmlformats.org/officeDocument/2006/relationships/image" Target="../media/image3.jpe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5.jpeg"/><Relationship Id="rId3" Type="http://schemas.openxmlformats.org/officeDocument/2006/relationships/image" Target="../media/image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hyperlink" Target="https://brocku.ca/brock-news/author/klittle/" TargetMode="External"/><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47.jpeg"/><Relationship Id="rId1" Type="http://schemas.openxmlformats.org/officeDocument/2006/relationships/slideLayout" Target="../slideLayouts/slideLayout27.xml"/><Relationship Id="rId2" Type="http://schemas.openxmlformats.org/officeDocument/2006/relationships/notesSlide" Target="../notesSlides/notesSlide16.xml"/></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0.jpe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hyperlink" Target="http://www.bbc.com/news/science-environment-19489385" TargetMode="External"/><Relationship Id="rId4"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g"/><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7"/>
          <p:cNvPicPr/>
          <p:nvPr/>
        </p:nvPicPr>
        <p:blipFill>
          <a:blip r:embed="rId3"/>
          <a:stretch/>
        </p:blipFill>
        <p:spPr>
          <a:xfrm>
            <a:off x="2520" y="2520"/>
            <a:ext cx="9141480" cy="6855480"/>
          </a:xfrm>
          <a:prstGeom prst="rect">
            <a:avLst/>
          </a:prstGeom>
          <a:ln>
            <a:noFill/>
          </a:ln>
        </p:spPr>
      </p:pic>
      <p:sp>
        <p:nvSpPr>
          <p:cNvPr id="150" name="CustomShape 1"/>
          <p:cNvSpPr/>
          <p:nvPr/>
        </p:nvSpPr>
        <p:spPr>
          <a:xfrm>
            <a:off x="498954" y="2676772"/>
            <a:ext cx="6766200" cy="106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4000" b="1" strike="noStrike" dirty="0">
                <a:solidFill>
                  <a:srgbClr val="C6D9F1"/>
                </a:solidFill>
                <a:latin typeface="Arial"/>
                <a:ea typeface="DejaVu Sans"/>
                <a:cs typeface="Arial"/>
              </a:rPr>
              <a:t>Fall Open </a:t>
            </a:r>
            <a:r>
              <a:rPr lang="en-US" sz="4000" b="1" strike="noStrike" dirty="0" smtClean="0">
                <a:solidFill>
                  <a:srgbClr val="C6D9F1"/>
                </a:solidFill>
                <a:latin typeface="Arial"/>
                <a:ea typeface="DejaVu Sans"/>
                <a:cs typeface="Arial"/>
              </a:rPr>
              <a:t>House 2017</a:t>
            </a:r>
            <a:endParaRPr sz="4000" dirty="0">
              <a:latin typeface="Arial"/>
              <a:cs typeface="Arial"/>
            </a:endParaRPr>
          </a:p>
          <a:p>
            <a:pPr>
              <a:lnSpc>
                <a:spcPct val="100000"/>
              </a:lnSpc>
            </a:pPr>
            <a:endParaRPr lang="en-US" sz="4000" b="1" strike="noStrike" dirty="0" smtClean="0">
              <a:solidFill>
                <a:srgbClr val="FFFFFF"/>
              </a:solidFill>
              <a:latin typeface="Arial"/>
              <a:ea typeface="DejaVu Sans"/>
              <a:cs typeface="Arial"/>
            </a:endParaRPr>
          </a:p>
          <a:p>
            <a:pPr>
              <a:lnSpc>
                <a:spcPct val="100000"/>
              </a:lnSpc>
            </a:pPr>
            <a:endParaRPr lang="en-US" sz="4000" b="1" strike="noStrike" dirty="0" smtClean="0">
              <a:solidFill>
                <a:srgbClr val="FFFFFF"/>
              </a:solidFill>
              <a:latin typeface="Arial"/>
              <a:ea typeface="DejaVu Sans"/>
              <a:cs typeface="Arial"/>
            </a:endParaRPr>
          </a:p>
          <a:p>
            <a:pPr>
              <a:lnSpc>
                <a:spcPct val="100000"/>
              </a:lnSpc>
            </a:pPr>
            <a:r>
              <a:rPr lang="en-US" sz="4000" b="1" strike="noStrike" dirty="0" smtClean="0">
                <a:solidFill>
                  <a:srgbClr val="FFFFFF"/>
                </a:solidFill>
                <a:latin typeface="Arial"/>
                <a:ea typeface="DejaVu Sans"/>
                <a:cs typeface="Arial"/>
              </a:rPr>
              <a:t>Faculty of Math </a:t>
            </a:r>
            <a:r>
              <a:rPr lang="en-US" sz="4000" b="1" strike="noStrike" dirty="0">
                <a:solidFill>
                  <a:srgbClr val="FFFFFF"/>
                </a:solidFill>
                <a:latin typeface="Arial"/>
                <a:ea typeface="DejaVu Sans"/>
                <a:cs typeface="Arial"/>
              </a:rPr>
              <a:t>&amp; Science  </a:t>
            </a:r>
            <a:endParaRPr sz="4000" dirty="0">
              <a:latin typeface="Arial"/>
              <a:cs typeface="Arial"/>
            </a:endParaRPr>
          </a:p>
        </p:txBody>
      </p:sp>
      <p:sp>
        <p:nvSpPr>
          <p:cNvPr id="151" name="CustomShape 2"/>
          <p:cNvSpPr/>
          <p:nvPr/>
        </p:nvSpPr>
        <p:spPr>
          <a:xfrm>
            <a:off x="395640" y="600840"/>
            <a:ext cx="2373840" cy="514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sz="2000" dirty="0">
              <a:solidFill>
                <a:schemeClr val="tx2">
                  <a:lumMod val="20000"/>
                  <a:lumOff val="80000"/>
                </a:schemeClr>
              </a:solid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ck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84" y="5927354"/>
            <a:ext cx="1369011" cy="792158"/>
          </a:xfrm>
          <a:prstGeom prst="rect">
            <a:avLst/>
          </a:prstGeom>
        </p:spPr>
      </p:pic>
      <p:pic>
        <p:nvPicPr>
          <p:cNvPr id="5" name="Picture 4" descr="Drew_and_Fe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8952"/>
            <a:ext cx="4288635" cy="3226839"/>
          </a:xfrm>
          <a:prstGeom prst="rect">
            <a:avLst/>
          </a:prstGeom>
        </p:spPr>
      </p:pic>
      <p:sp>
        <p:nvSpPr>
          <p:cNvPr id="6" name="TextBox 5"/>
          <p:cNvSpPr txBox="1"/>
          <p:nvPr/>
        </p:nvSpPr>
        <p:spPr>
          <a:xfrm>
            <a:off x="3790963" y="4665105"/>
            <a:ext cx="3224932" cy="1754326"/>
          </a:xfrm>
          <a:prstGeom prst="rect">
            <a:avLst/>
          </a:prstGeom>
          <a:noFill/>
        </p:spPr>
        <p:txBody>
          <a:bodyPr wrap="square" rtlCol="0">
            <a:spAutoFit/>
          </a:bodyPr>
          <a:lstStyle/>
          <a:p>
            <a:endParaRPr lang="en-US" dirty="0"/>
          </a:p>
          <a:p>
            <a:r>
              <a:rPr lang="en-US" dirty="0" smtClean="0">
                <a:effectLst>
                  <a:outerShdw blurRad="50800" dist="38100" dir="2700000" algn="tl" rotWithShape="0">
                    <a:prstClr val="black">
                      <a:alpha val="40000"/>
                    </a:prstClr>
                  </a:outerShdw>
                </a:effectLst>
              </a:rPr>
              <a:t>Presenting </a:t>
            </a:r>
            <a:r>
              <a:rPr lang="en-US" dirty="0">
                <a:effectLst>
                  <a:outerShdw blurRad="50800" dist="38100" dir="2700000" algn="tl" rotWithShape="0">
                    <a:prstClr val="black">
                      <a:alpha val="40000"/>
                    </a:prstClr>
                  </a:outerShdw>
                </a:effectLst>
              </a:rPr>
              <a:t>research to Nobel laureate Albert </a:t>
            </a:r>
            <a:r>
              <a:rPr lang="en-US" dirty="0" err="1">
                <a:effectLst>
                  <a:outerShdw blurRad="50800" dist="38100" dir="2700000" algn="tl" rotWithShape="0">
                    <a:prstClr val="black">
                      <a:alpha val="40000"/>
                    </a:prstClr>
                  </a:outerShdw>
                </a:effectLst>
              </a:rPr>
              <a:t>Fert</a:t>
            </a:r>
            <a:r>
              <a:rPr lang="en-US" dirty="0">
                <a:effectLst>
                  <a:outerShdw blurRad="50800" dist="38100" dir="2700000" algn="tl" rotWithShape="0">
                    <a:prstClr val="black">
                      <a:alpha val="40000"/>
                    </a:prstClr>
                  </a:outerShdw>
                </a:effectLst>
              </a:rPr>
              <a:t> (Nobel Prize for the </a:t>
            </a:r>
            <a:r>
              <a:rPr lang="en-US" dirty="0" smtClean="0">
                <a:effectLst>
                  <a:outerShdw blurRad="50800" dist="38100" dir="2700000" algn="tl" rotWithShape="0">
                    <a:prstClr val="black">
                      <a:alpha val="40000"/>
                    </a:prstClr>
                  </a:outerShdw>
                </a:effectLst>
              </a:rPr>
              <a:t>co-</a:t>
            </a:r>
            <a:r>
              <a:rPr lang="en-US" dirty="0" err="1" smtClean="0">
                <a:effectLst>
                  <a:outerShdw blurRad="50800" dist="38100" dir="2700000" algn="tl" rotWithShape="0">
                    <a:prstClr val="black">
                      <a:alpha val="40000"/>
                    </a:prstClr>
                  </a:outerShdw>
                </a:effectLst>
              </a:rPr>
              <a:t>discoverry</a:t>
            </a:r>
            <a:r>
              <a:rPr lang="en-US" dirty="0" smtClean="0">
                <a:effectLst>
                  <a:outerShdw blurRad="50800" dist="38100" dir="2700000" algn="tl" rotWithShape="0">
                    <a:prstClr val="black">
                      <a:alpha val="40000"/>
                    </a:prstClr>
                  </a:outerShdw>
                </a:effectLst>
              </a:rPr>
              <a:t> </a:t>
            </a:r>
            <a:r>
              <a:rPr lang="en-US" dirty="0">
                <a:effectLst>
                  <a:outerShdw blurRad="50800" dist="38100" dir="2700000" algn="tl" rotWithShape="0">
                    <a:prstClr val="black">
                      <a:alpha val="40000"/>
                    </a:prstClr>
                  </a:outerShdw>
                </a:effectLst>
              </a:rPr>
              <a:t>of giant magnetoresistance) (ORNL, Fall 2013)</a:t>
            </a:r>
          </a:p>
        </p:txBody>
      </p:sp>
      <p:pic>
        <p:nvPicPr>
          <p:cNvPr id="9" name="Picture 8" descr="Drew_at_ChalkRi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66"/>
            <a:ext cx="3629421" cy="2722067"/>
          </a:xfrm>
          <a:prstGeom prst="rect">
            <a:avLst/>
          </a:prstGeom>
        </p:spPr>
      </p:pic>
      <p:sp>
        <p:nvSpPr>
          <p:cNvPr id="10" name="TextBox 9"/>
          <p:cNvSpPr txBox="1"/>
          <p:nvPr/>
        </p:nvSpPr>
        <p:spPr>
          <a:xfrm>
            <a:off x="3629421" y="15266"/>
            <a:ext cx="4227017" cy="646331"/>
          </a:xfrm>
          <a:prstGeom prst="rect">
            <a:avLst/>
          </a:prstGeom>
          <a:noFill/>
        </p:spPr>
        <p:txBody>
          <a:bodyPr wrap="square" rtlCol="0">
            <a:spAutoFit/>
          </a:bodyPr>
          <a:lstStyle/>
          <a:p>
            <a:r>
              <a:rPr lang="en-US" dirty="0" smtClean="0">
                <a:effectLst>
                  <a:outerShdw blurRad="50800" dist="38100" dir="2700000" algn="tl" rotWithShape="0">
                    <a:prstClr val="black">
                      <a:alpha val="40000"/>
                    </a:prstClr>
                  </a:outerShdw>
                </a:effectLst>
              </a:rPr>
              <a:t>Drew working at Canadian Neutron Beam Centre (Chalk River)</a:t>
            </a:r>
            <a:endParaRPr lang="en-US" dirty="0">
              <a:effectLst>
                <a:outerShdw blurRad="50800" dist="38100" dir="2700000" algn="tl" rotWithShape="0">
                  <a:prstClr val="black">
                    <a:alpha val="40000"/>
                  </a:prstClr>
                </a:outerShdw>
              </a:effectLst>
            </a:endParaRPr>
          </a:p>
        </p:txBody>
      </p:sp>
      <p:pic>
        <p:nvPicPr>
          <p:cNvPr id="2" name="Picture 1" descr="Drew-CUPC09.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5621" y="922655"/>
            <a:ext cx="3706781" cy="2780085"/>
          </a:xfrm>
          <a:prstGeom prst="rect">
            <a:avLst/>
          </a:prstGeom>
        </p:spPr>
      </p:pic>
      <p:sp>
        <p:nvSpPr>
          <p:cNvPr id="3" name="TextBox 2"/>
          <p:cNvSpPr txBox="1"/>
          <p:nvPr/>
        </p:nvSpPr>
        <p:spPr>
          <a:xfrm>
            <a:off x="4725621" y="3963798"/>
            <a:ext cx="4255426" cy="646331"/>
          </a:xfrm>
          <a:prstGeom prst="rect">
            <a:avLst/>
          </a:prstGeom>
          <a:noFill/>
        </p:spPr>
        <p:txBody>
          <a:bodyPr wrap="square" rtlCol="0">
            <a:spAutoFit/>
          </a:bodyPr>
          <a:lstStyle/>
          <a:p>
            <a:r>
              <a:rPr lang="en-US" b="1" dirty="0" smtClean="0"/>
              <a:t>Canadian undergraduate physics conference 2009</a:t>
            </a:r>
            <a:endParaRPr lang="en-US" b="1" dirty="0"/>
          </a:p>
        </p:txBody>
      </p:sp>
    </p:spTree>
    <p:extLst>
      <p:ext uri="{BB962C8B-B14F-4D97-AF65-F5344CB8AC3E}">
        <p14:creationId xmlns:p14="http://schemas.microsoft.com/office/powerpoint/2010/main" val="37432080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ustomShape 1"/>
          <p:cNvSpPr/>
          <p:nvPr/>
        </p:nvSpPr>
        <p:spPr>
          <a:xfrm>
            <a:off x="457200" y="199089"/>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3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pic>
        <p:nvPicPr>
          <p:cNvPr id="240" name="Picture 3"/>
          <p:cNvPicPr/>
          <p:nvPr/>
        </p:nvPicPr>
        <p:blipFill>
          <a:blip r:embed="rId2"/>
          <a:stretch/>
        </p:blipFill>
        <p:spPr>
          <a:xfrm>
            <a:off x="-17100" y="-65160"/>
            <a:ext cx="9141480" cy="1140480"/>
          </a:xfrm>
          <a:prstGeom prst="rect">
            <a:avLst/>
          </a:prstGeom>
          <a:ln>
            <a:noFill/>
          </a:ln>
        </p:spPr>
      </p:pic>
      <p:sp>
        <p:nvSpPr>
          <p:cNvPr id="241"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243" name="CustomShape 4"/>
          <p:cNvSpPr/>
          <p:nvPr/>
        </p:nvSpPr>
        <p:spPr>
          <a:xfrm>
            <a:off x="4308840" y="1268640"/>
            <a:ext cx="2730240" cy="362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dirty="0"/>
          </a:p>
        </p:txBody>
      </p:sp>
      <p:sp>
        <p:nvSpPr>
          <p:cNvPr id="244" name="CustomShape 5"/>
          <p:cNvSpPr/>
          <p:nvPr/>
        </p:nvSpPr>
        <p:spPr>
          <a:xfrm>
            <a:off x="4140000" y="2205000"/>
            <a:ext cx="4569480" cy="91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sp>
        <p:nvSpPr>
          <p:cNvPr id="245" name="CustomShape 6"/>
          <p:cNvSpPr/>
          <p:nvPr/>
        </p:nvSpPr>
        <p:spPr>
          <a:xfrm>
            <a:off x="296640" y="5661360"/>
            <a:ext cx="4257000" cy="362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u="sng" strike="noStrike">
                <a:solidFill>
                  <a:srgbClr val="0000FF"/>
                </a:solidFill>
                <a:latin typeface="Calibri"/>
                <a:ea typeface="DejaVu Sans"/>
              </a:rPr>
              <a:t>http://www.brocku.ca/mathematics-science</a:t>
            </a:r>
            <a:endParaRPr/>
          </a:p>
        </p:txBody>
      </p:sp>
      <p:sp>
        <p:nvSpPr>
          <p:cNvPr id="2" name="Rectangle 1"/>
          <p:cNvSpPr/>
          <p:nvPr/>
        </p:nvSpPr>
        <p:spPr>
          <a:xfrm>
            <a:off x="3368856" y="376934"/>
            <a:ext cx="5340623" cy="461665"/>
          </a:xfrm>
          <a:prstGeom prst="rect">
            <a:avLst/>
          </a:prstGeom>
        </p:spPr>
        <p:txBody>
          <a:bodyPr wrap="square">
            <a:spAutoFit/>
          </a:bodyPr>
          <a:lstStyle/>
          <a:p>
            <a:r>
              <a:rPr lang="en-US" sz="2400" dirty="0">
                <a:solidFill>
                  <a:schemeClr val="bg1"/>
                </a:solidFill>
              </a:rPr>
              <a:t>Top Value : Undergraduate Research </a:t>
            </a:r>
          </a:p>
        </p:txBody>
      </p:sp>
      <p:sp>
        <p:nvSpPr>
          <p:cNvPr id="3" name="Rectangle 2"/>
          <p:cNvSpPr/>
          <p:nvPr/>
        </p:nvSpPr>
        <p:spPr>
          <a:xfrm>
            <a:off x="613329" y="1184701"/>
            <a:ext cx="7391021" cy="830997"/>
          </a:xfrm>
          <a:prstGeom prst="rect">
            <a:avLst/>
          </a:prstGeom>
        </p:spPr>
        <p:txBody>
          <a:bodyPr wrap="square">
            <a:spAutoFit/>
          </a:bodyPr>
          <a:lstStyle/>
          <a:p>
            <a:r>
              <a:rPr lang="en-CA" sz="2400" b="1" dirty="0">
                <a:solidFill>
                  <a:srgbClr val="CD0920"/>
                </a:solidFill>
                <a:effectLst>
                  <a:outerShdw blurRad="38100" dist="38100" dir="2700000" algn="tl">
                    <a:srgbClr val="000000">
                      <a:alpha val="43137"/>
                    </a:srgbClr>
                  </a:outerShdw>
                </a:effectLst>
                <a:latin typeface="Trebuchet MS" charset="0"/>
              </a:rPr>
              <a:t>All Honours programs include an undergraduate thesis option in the 4</a:t>
            </a:r>
            <a:r>
              <a:rPr lang="en-CA" sz="2400" b="1" baseline="30000" dirty="0">
                <a:solidFill>
                  <a:srgbClr val="CD0920"/>
                </a:solidFill>
                <a:effectLst>
                  <a:outerShdw blurRad="38100" dist="38100" dir="2700000" algn="tl">
                    <a:srgbClr val="000000">
                      <a:alpha val="43137"/>
                    </a:srgbClr>
                  </a:outerShdw>
                </a:effectLst>
                <a:latin typeface="Trebuchet MS" charset="0"/>
              </a:rPr>
              <a:t>th</a:t>
            </a:r>
            <a:r>
              <a:rPr lang="en-CA" sz="2400" b="1" dirty="0">
                <a:solidFill>
                  <a:srgbClr val="CD0920"/>
                </a:solidFill>
                <a:effectLst>
                  <a:outerShdw blurRad="38100" dist="38100" dir="2700000" algn="tl">
                    <a:srgbClr val="000000">
                      <a:alpha val="43137"/>
                    </a:srgbClr>
                  </a:outerShdw>
                </a:effectLst>
                <a:latin typeface="Trebuchet MS" charset="0"/>
              </a:rPr>
              <a:t> year of their program</a:t>
            </a:r>
            <a:endParaRPr lang="en-US" sz="2400" b="1" dirty="0">
              <a:solidFill>
                <a:srgbClr val="CD0920"/>
              </a:solidFill>
              <a:effectLst>
                <a:outerShdw blurRad="38100" dist="38100" dir="2700000" algn="tl">
                  <a:srgbClr val="000000">
                    <a:alpha val="43137"/>
                  </a:srgbClr>
                </a:outerShdw>
              </a:effectLst>
            </a:endParaRPr>
          </a:p>
        </p:txBody>
      </p:sp>
      <p:sp>
        <p:nvSpPr>
          <p:cNvPr id="4" name="Rectangle 3"/>
          <p:cNvSpPr/>
          <p:nvPr/>
        </p:nvSpPr>
        <p:spPr>
          <a:xfrm>
            <a:off x="296640" y="2342870"/>
            <a:ext cx="3247457" cy="2585323"/>
          </a:xfrm>
          <a:prstGeom prst="rect">
            <a:avLst/>
          </a:prstGeom>
        </p:spPr>
        <p:txBody>
          <a:bodyPr wrap="square">
            <a:spAutoFit/>
          </a:bodyPr>
          <a:lstStyle/>
          <a:p>
            <a:pPr algn="ctr"/>
            <a:r>
              <a:rPr lang="en-US" dirty="0">
                <a:effectLst>
                  <a:outerShdw blurRad="50800" dist="38100" dir="2700000" algn="tl" rotWithShape="0">
                    <a:prstClr val="black">
                      <a:alpha val="40000"/>
                    </a:prstClr>
                  </a:outerShdw>
                </a:effectLst>
              </a:rPr>
              <a:t>World Class Scientists</a:t>
            </a:r>
          </a:p>
          <a:p>
            <a:pPr algn="ctr"/>
            <a:endParaRPr lang="en-US" b="1" dirty="0">
              <a:effectLst>
                <a:outerShdw blurRad="50800" dist="38100" dir="2700000" algn="tl" rotWithShape="0">
                  <a:prstClr val="black">
                    <a:alpha val="40000"/>
                  </a:prstClr>
                </a:outerShdw>
              </a:effectLst>
            </a:endParaRPr>
          </a:p>
          <a:p>
            <a:pPr marL="342900" indent="-342900">
              <a:buFont typeface="Arial" panose="020B0604020202020204" pitchFamily="34" charset="0"/>
              <a:buChar char="•"/>
            </a:pPr>
            <a:r>
              <a:rPr lang="en-US" b="1" dirty="0">
                <a:effectLst>
                  <a:outerShdw blurRad="50800" dist="38100" dir="2700000" algn="tl" rotWithShape="0">
                    <a:prstClr val="black">
                      <a:alpha val="40000"/>
                    </a:prstClr>
                  </a:outerShdw>
                </a:effectLst>
              </a:rPr>
              <a:t>CANADA Research Chairs</a:t>
            </a:r>
          </a:p>
          <a:p>
            <a:endParaRPr lang="en-US" b="1" dirty="0">
              <a:effectLst>
                <a:outerShdw blurRad="50800" dist="38100" dir="2700000" algn="tl" rotWithShape="0">
                  <a:prstClr val="black">
                    <a:alpha val="40000"/>
                  </a:prstClr>
                </a:outerShdw>
              </a:effectLst>
            </a:endParaRPr>
          </a:p>
          <a:p>
            <a:pPr marL="342900" indent="-342900">
              <a:buFont typeface="Arial" panose="020B0604020202020204" pitchFamily="34" charset="0"/>
              <a:buChar char="•"/>
            </a:pPr>
            <a:r>
              <a:rPr lang="en-US" b="1" dirty="0">
                <a:effectLst>
                  <a:outerShdw blurRad="50800" dist="38100" dir="2700000" algn="tl" rotWithShape="0">
                    <a:prstClr val="black">
                      <a:alpha val="40000"/>
                    </a:prstClr>
                  </a:outerShdw>
                </a:effectLst>
              </a:rPr>
              <a:t>Members of Editorial Boards of Top Journals</a:t>
            </a:r>
          </a:p>
          <a:p>
            <a:endParaRPr lang="en-US" b="1" dirty="0">
              <a:effectLst>
                <a:outerShdw blurRad="50800" dist="38100" dir="2700000" algn="tl" rotWithShape="0">
                  <a:prstClr val="black">
                    <a:alpha val="40000"/>
                  </a:prstClr>
                </a:outerShdw>
              </a:effectLst>
            </a:endParaRPr>
          </a:p>
          <a:p>
            <a:pPr marL="342900" indent="-342900">
              <a:buFont typeface="Arial" panose="020B0604020202020204" pitchFamily="34" charset="0"/>
              <a:buChar char="•"/>
            </a:pPr>
            <a:r>
              <a:rPr lang="en-US" b="1" dirty="0">
                <a:effectLst>
                  <a:outerShdw blurRad="50800" dist="38100" dir="2700000" algn="tl" rotWithShape="0">
                    <a:prstClr val="black">
                      <a:alpha val="40000"/>
                    </a:prstClr>
                  </a:outerShdw>
                </a:effectLst>
              </a:rPr>
              <a:t>Holders of Patents</a:t>
            </a:r>
          </a:p>
        </p:txBody>
      </p:sp>
      <p:pic>
        <p:nvPicPr>
          <p:cNvPr id="13" name="Picture 12" descr="math-science_099.jpg"/>
          <p:cNvPicPr/>
          <p:nvPr/>
        </p:nvPicPr>
        <p:blipFill>
          <a:blip r:embed="rId3" cstate="print"/>
          <a:stretch>
            <a:fillRect/>
          </a:stretch>
        </p:blipFill>
        <p:spPr>
          <a:xfrm>
            <a:off x="3639126" y="2091505"/>
            <a:ext cx="5126181" cy="3569855"/>
          </a:xfrm>
          <a:prstGeom prst="rect">
            <a:avLst/>
          </a:prstGeom>
        </p:spPr>
      </p:pic>
    </p:spTree>
    <p:extLst>
      <p:ext uri="{BB962C8B-B14F-4D97-AF65-F5344CB8AC3E}">
        <p14:creationId xmlns:p14="http://schemas.microsoft.com/office/powerpoint/2010/main" val="33076613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72" name="CustomShape 2"/>
          <p:cNvSpPr/>
          <p:nvPr/>
        </p:nvSpPr>
        <p:spPr>
          <a:xfrm>
            <a:off x="5964034" y="1978030"/>
            <a:ext cx="3074516" cy="19792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2400" b="1" dirty="0">
                <a:solidFill>
                  <a:srgbClr val="CC0000"/>
                </a:solidFill>
                <a:effectLst>
                  <a:outerShdw blurRad="50800" dist="38100" dir="2700000" algn="tl" rotWithShape="0">
                    <a:prstClr val="black">
                      <a:alpha val="40000"/>
                    </a:prstClr>
                  </a:outerShdw>
                </a:effectLst>
              </a:rPr>
              <a:t>Brock scientist’s patented compound is turning out to be a cancer killer</a:t>
            </a:r>
          </a:p>
        </p:txBody>
      </p:sp>
      <p:sp>
        <p:nvSpPr>
          <p:cNvPr id="174"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75" name="CustomShape 4"/>
          <p:cNvSpPr/>
          <p:nvPr/>
        </p:nvSpPr>
        <p:spPr>
          <a:xfrm>
            <a:off x="244080" y="1845000"/>
            <a:ext cx="8596080" cy="4843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dirty="0"/>
          </a:p>
        </p:txBody>
      </p:sp>
      <p:pic>
        <p:nvPicPr>
          <p:cNvPr id="2" name="Picture 1" descr="hudlicky-1600x1065.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85" y="161425"/>
            <a:ext cx="5702692" cy="3795855"/>
          </a:xfrm>
          <a:prstGeom prst="rect">
            <a:avLst/>
          </a:prstGeom>
        </p:spPr>
      </p:pic>
      <p:sp>
        <p:nvSpPr>
          <p:cNvPr id="3" name="Rectangle 2"/>
          <p:cNvSpPr/>
          <p:nvPr/>
        </p:nvSpPr>
        <p:spPr>
          <a:xfrm>
            <a:off x="323175" y="3957280"/>
            <a:ext cx="8715375" cy="2585323"/>
          </a:xfrm>
          <a:prstGeom prst="rect">
            <a:avLst/>
          </a:prstGeom>
        </p:spPr>
        <p:txBody>
          <a:bodyPr wrap="square">
            <a:spAutoFit/>
          </a:bodyPr>
          <a:lstStyle/>
          <a:p>
            <a:r>
              <a:rPr lang="en-US" dirty="0"/>
              <a:t>Wednesday, March 22, 2017 | by </a:t>
            </a:r>
            <a:r>
              <a:rPr lang="en-US" u="sng" dirty="0">
                <a:hlinkClick r:id="rId3"/>
              </a:rPr>
              <a:t>Cathy Majtenyi </a:t>
            </a:r>
          </a:p>
          <a:p>
            <a:r>
              <a:rPr lang="en-US" dirty="0"/>
              <a:t>A leading Canadian scientist has developed a synthetic compound that appears to be capable of killing cancer cells while leaving healthy cells intact.</a:t>
            </a:r>
          </a:p>
          <a:p>
            <a:r>
              <a:rPr lang="en-US" dirty="0"/>
              <a:t>Brock University chemist </a:t>
            </a:r>
            <a:r>
              <a:rPr lang="en-US" b="1" dirty="0">
                <a:solidFill>
                  <a:srgbClr val="CC0000"/>
                </a:solidFill>
              </a:rPr>
              <a:t>Tomas </a:t>
            </a:r>
            <a:r>
              <a:rPr lang="en-US" b="1" dirty="0" err="1">
                <a:solidFill>
                  <a:srgbClr val="CC0000"/>
                </a:solidFill>
              </a:rPr>
              <a:t>Hudlicky</a:t>
            </a:r>
            <a:r>
              <a:rPr lang="en-US" b="1" dirty="0">
                <a:solidFill>
                  <a:srgbClr val="CC0000"/>
                </a:solidFill>
              </a:rPr>
              <a:t> </a:t>
            </a:r>
            <a:r>
              <a:rPr lang="en-US" dirty="0"/>
              <a:t>has created and patented several variations of the compound </a:t>
            </a:r>
            <a:r>
              <a:rPr lang="en-US" b="1" dirty="0" err="1">
                <a:solidFill>
                  <a:srgbClr val="CC0000"/>
                </a:solidFill>
              </a:rPr>
              <a:t>pancratistatin</a:t>
            </a:r>
            <a:r>
              <a:rPr lang="en-US" dirty="0"/>
              <a:t>, which has been tested on 20 different types of cancer cells by a research team at the University of Windsor. The team’s paper, “</a:t>
            </a:r>
            <a:r>
              <a:rPr lang="en-US" i="1" u="sng" dirty="0">
                <a:hlinkClick r:id="rId4"/>
              </a:rPr>
              <a:t>Cancer Cell Mitochondria Targeting by Pancratistatin Analogs is Dependent on Functional Complex II and III,” appeared in the February issue of Scientific Reports</a:t>
            </a:r>
            <a:r>
              <a:rPr lang="en-US" u="sng" dirty="0">
                <a:hlinkClick r:id="rId4"/>
              </a:rPr>
              <a:t>.</a:t>
            </a:r>
          </a:p>
        </p:txBody>
      </p:sp>
      <p:pic>
        <p:nvPicPr>
          <p:cNvPr id="4" name="Picture 3" descr="Brock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5920" y="0"/>
            <a:ext cx="1538080" cy="889987"/>
          </a:xfrm>
          <a:prstGeom prst="rect">
            <a:avLst/>
          </a:prstGeom>
        </p:spPr>
      </p:pic>
    </p:spTree>
    <p:extLst>
      <p:ext uri="{BB962C8B-B14F-4D97-AF65-F5344CB8AC3E}">
        <p14:creationId xmlns:p14="http://schemas.microsoft.com/office/powerpoint/2010/main" val="39204307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7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sp>
        <p:nvSpPr>
          <p:cNvPr id="174"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75" name="CustomShape 4"/>
          <p:cNvSpPr/>
          <p:nvPr/>
        </p:nvSpPr>
        <p:spPr>
          <a:xfrm>
            <a:off x="244080" y="1845000"/>
            <a:ext cx="8596080" cy="4843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dirty="0"/>
          </a:p>
          <a:p>
            <a:pPr>
              <a:lnSpc>
                <a:spcPct val="100000"/>
              </a:lnSpc>
            </a:pPr>
            <a:endParaRPr dirty="0"/>
          </a:p>
        </p:txBody>
      </p:sp>
      <p:pic>
        <p:nvPicPr>
          <p:cNvPr id="3" name="Picture 2" descr="DNA-Computer-1600x6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965968" cy="2207030"/>
          </a:xfrm>
          <a:prstGeom prst="rect">
            <a:avLst/>
          </a:prstGeom>
        </p:spPr>
      </p:pic>
      <p:sp>
        <p:nvSpPr>
          <p:cNvPr id="4" name="Rectangle 3"/>
          <p:cNvSpPr/>
          <p:nvPr/>
        </p:nvSpPr>
        <p:spPr>
          <a:xfrm>
            <a:off x="150660" y="2218382"/>
            <a:ext cx="7172671" cy="830997"/>
          </a:xfrm>
          <a:prstGeom prst="rect">
            <a:avLst/>
          </a:prstGeom>
        </p:spPr>
        <p:txBody>
          <a:bodyPr wrap="square">
            <a:spAutoFit/>
          </a:bodyPr>
          <a:lstStyle/>
          <a:p>
            <a:r>
              <a:rPr lang="en-US" sz="2400" b="1" dirty="0">
                <a:solidFill>
                  <a:srgbClr val="3366FF"/>
                </a:solidFill>
              </a:rPr>
              <a:t>Computers with DNA? </a:t>
            </a:r>
            <a:r>
              <a:rPr lang="en-US" sz="2400" b="1" dirty="0" smtClean="0">
                <a:solidFill>
                  <a:srgbClr val="3366FF"/>
                </a:solidFill>
              </a:rPr>
              <a:t>Brock </a:t>
            </a:r>
            <a:r>
              <a:rPr lang="en-US" sz="2400" b="1" dirty="0">
                <a:solidFill>
                  <a:srgbClr val="3366FF"/>
                </a:solidFill>
              </a:rPr>
              <a:t>team working to help make it </a:t>
            </a:r>
            <a:r>
              <a:rPr lang="en-US" sz="2400" b="1" dirty="0" smtClean="0">
                <a:solidFill>
                  <a:srgbClr val="3366FF"/>
                </a:solidFill>
              </a:rPr>
              <a:t>happen.</a:t>
            </a:r>
            <a:endParaRPr lang="en-US" sz="2400" b="1" dirty="0">
              <a:solidFill>
                <a:srgbClr val="3366FF"/>
              </a:solidFill>
            </a:endParaRPr>
          </a:p>
        </p:txBody>
      </p:sp>
      <p:sp>
        <p:nvSpPr>
          <p:cNvPr id="5" name="Rectangle 4"/>
          <p:cNvSpPr/>
          <p:nvPr/>
        </p:nvSpPr>
        <p:spPr>
          <a:xfrm>
            <a:off x="150660" y="3036531"/>
            <a:ext cx="8840160" cy="3785652"/>
          </a:xfrm>
          <a:prstGeom prst="rect">
            <a:avLst/>
          </a:prstGeom>
        </p:spPr>
        <p:txBody>
          <a:bodyPr wrap="square">
            <a:spAutoFit/>
          </a:bodyPr>
          <a:lstStyle/>
          <a:p>
            <a:r>
              <a:rPr lang="en-US" sz="2400" dirty="0"/>
              <a:t>A Brock University research team has created a tool that can potentially be used in a future computer that will be made out of DNA.</a:t>
            </a:r>
          </a:p>
          <a:p>
            <a:r>
              <a:rPr lang="en-US" sz="2400" b="1" dirty="0">
                <a:solidFill>
                  <a:srgbClr val="CC0000"/>
                </a:solidFill>
              </a:rPr>
              <a:t>Chemist Feng Li </a:t>
            </a:r>
            <a:r>
              <a:rPr lang="en-US" sz="2400" dirty="0"/>
              <a:t>and </a:t>
            </a:r>
            <a:r>
              <a:rPr lang="en-US" sz="2400" b="1" dirty="0">
                <a:solidFill>
                  <a:srgbClr val="CC0000"/>
                </a:solidFill>
              </a:rPr>
              <a:t>graduate student </a:t>
            </a:r>
            <a:r>
              <a:rPr lang="en-US" sz="2400" b="1" dirty="0" err="1">
                <a:solidFill>
                  <a:srgbClr val="CC0000"/>
                </a:solidFill>
              </a:rPr>
              <a:t>Xiaolong</a:t>
            </a:r>
            <a:r>
              <a:rPr lang="en-US" sz="2400" b="1" dirty="0">
                <a:solidFill>
                  <a:srgbClr val="CC0000"/>
                </a:solidFill>
              </a:rPr>
              <a:t> Yang</a:t>
            </a:r>
            <a:r>
              <a:rPr lang="en-US" sz="2400" dirty="0"/>
              <a:t>, </a:t>
            </a:r>
            <a:r>
              <a:rPr lang="en-US" sz="2400" b="1" dirty="0" smtClean="0">
                <a:solidFill>
                  <a:srgbClr val="CC0000"/>
                </a:solidFill>
              </a:rPr>
              <a:t>former </a:t>
            </a:r>
            <a:r>
              <a:rPr lang="en-US" sz="2400" b="1" dirty="0">
                <a:solidFill>
                  <a:srgbClr val="CC0000"/>
                </a:solidFill>
              </a:rPr>
              <a:t>postdoctoral fellow </a:t>
            </a:r>
            <a:r>
              <a:rPr lang="en-US" sz="2400" b="1" dirty="0" err="1">
                <a:solidFill>
                  <a:srgbClr val="CC0000"/>
                </a:solidFill>
              </a:rPr>
              <a:t>Yanan</a:t>
            </a:r>
            <a:r>
              <a:rPr lang="en-US" sz="2400" b="1" dirty="0">
                <a:solidFill>
                  <a:srgbClr val="CC0000"/>
                </a:solidFill>
              </a:rPr>
              <a:t> Tang and undergraduate student Sarah </a:t>
            </a:r>
            <a:r>
              <a:rPr lang="en-US" sz="2400" b="1" dirty="0" err="1">
                <a:solidFill>
                  <a:srgbClr val="CC0000"/>
                </a:solidFill>
              </a:rPr>
              <a:t>Traynor</a:t>
            </a:r>
            <a:r>
              <a:rPr lang="en-US" sz="2400" b="1" dirty="0">
                <a:solidFill>
                  <a:srgbClr val="CC0000"/>
                </a:solidFill>
              </a:rPr>
              <a:t> </a:t>
            </a:r>
            <a:r>
              <a:rPr lang="en-US" sz="2400" dirty="0"/>
              <a:t>have devised a strategy that “helps simplify the design of DNA circuits that may eventually be used in a DNA computer,” says Li.</a:t>
            </a:r>
          </a:p>
          <a:p>
            <a:r>
              <a:rPr lang="en-US" sz="2400" dirty="0"/>
              <a:t>The team’s research was </a:t>
            </a:r>
            <a:r>
              <a:rPr lang="en-US" sz="2000" u="sng" dirty="0">
                <a:hlinkClick r:id="rId3"/>
              </a:rPr>
              <a:t>recently featured in the </a:t>
            </a:r>
            <a:r>
              <a:rPr lang="en-US" sz="2000" i="1" u="sng" dirty="0">
                <a:hlinkClick r:id="rId3"/>
              </a:rPr>
              <a:t>Journal of the American Chemical Society.</a:t>
            </a:r>
          </a:p>
        </p:txBody>
      </p:sp>
      <p:pic>
        <p:nvPicPr>
          <p:cNvPr id="2" name="Picture 1" descr="Brock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847" y="6780"/>
            <a:ext cx="1421832" cy="822721"/>
          </a:xfrm>
          <a:prstGeom prst="rect">
            <a:avLst/>
          </a:prstGeom>
        </p:spPr>
      </p:pic>
    </p:spTree>
    <p:extLst>
      <p:ext uri="{BB962C8B-B14F-4D97-AF65-F5344CB8AC3E}">
        <p14:creationId xmlns:p14="http://schemas.microsoft.com/office/powerpoint/2010/main" val="281988718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57200" y="274680"/>
            <a:ext cx="4486569" cy="995386"/>
          </a:xfrm>
          <a:prstGeom prst="rect">
            <a:avLst/>
          </a:prstGeom>
          <a:noFill/>
          <a:ln>
            <a:noFill/>
          </a:ln>
        </p:spPr>
        <p:style>
          <a:lnRef idx="0">
            <a:scrgbClr r="0" g="0" b="0"/>
          </a:lnRef>
          <a:fillRef idx="0">
            <a:scrgbClr r="0" g="0" b="0"/>
          </a:fillRef>
          <a:effectRef idx="0">
            <a:scrgbClr r="0" g="0" b="0"/>
          </a:effectRef>
          <a:fontRef idx="minor"/>
        </p:style>
      </p:sp>
      <p:sp>
        <p:nvSpPr>
          <p:cNvPr id="172" name="CustomShape 2"/>
          <p:cNvSpPr/>
          <p:nvPr/>
        </p:nvSpPr>
        <p:spPr>
          <a:xfrm>
            <a:off x="4046859" y="1423097"/>
            <a:ext cx="4793301" cy="8855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lang="en-US" sz="2400" b="1" dirty="0">
              <a:solidFill>
                <a:srgbClr val="CC0000"/>
              </a:solidFill>
            </a:endParaRPr>
          </a:p>
        </p:txBody>
      </p:sp>
      <p:sp>
        <p:nvSpPr>
          <p:cNvPr id="174"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75" name="CustomShape 4"/>
          <p:cNvSpPr/>
          <p:nvPr/>
        </p:nvSpPr>
        <p:spPr>
          <a:xfrm>
            <a:off x="244080" y="1845000"/>
            <a:ext cx="8596080" cy="4843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dirty="0"/>
          </a:p>
        </p:txBody>
      </p:sp>
      <p:pic>
        <p:nvPicPr>
          <p:cNvPr id="4" name="Picture 3" descr="FionaHunter-1600x10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0987" cy="4394312"/>
          </a:xfrm>
          <a:prstGeom prst="rect">
            <a:avLst/>
          </a:prstGeom>
        </p:spPr>
      </p:pic>
      <p:sp>
        <p:nvSpPr>
          <p:cNvPr id="5" name="TextBox 4"/>
          <p:cNvSpPr txBox="1"/>
          <p:nvPr/>
        </p:nvSpPr>
        <p:spPr>
          <a:xfrm>
            <a:off x="221818" y="4394754"/>
            <a:ext cx="6432661" cy="1569660"/>
          </a:xfrm>
          <a:prstGeom prst="rect">
            <a:avLst/>
          </a:prstGeom>
          <a:noFill/>
        </p:spPr>
        <p:txBody>
          <a:bodyPr wrap="square" rtlCol="0">
            <a:spAutoFit/>
          </a:bodyPr>
          <a:lstStyle/>
          <a:p>
            <a:r>
              <a:rPr lang="en-US" sz="2400" dirty="0" smtClean="0"/>
              <a:t>Research of </a:t>
            </a:r>
            <a:r>
              <a:rPr lang="en-US" sz="2400" b="1" dirty="0" smtClean="0">
                <a:solidFill>
                  <a:srgbClr val="CC0000"/>
                </a:solidFill>
              </a:rPr>
              <a:t>Prof. Fiona Hunter and PhD student Bryan Giordano </a:t>
            </a:r>
            <a:r>
              <a:rPr lang="en-US" sz="2400" dirty="0" smtClean="0"/>
              <a:t>on mosquito-carried viruses featured in CBC’s The National and Global News</a:t>
            </a:r>
            <a:endParaRPr lang="en-US" sz="2400" dirty="0"/>
          </a:p>
        </p:txBody>
      </p:sp>
      <p:sp>
        <p:nvSpPr>
          <p:cNvPr id="6" name="TextBox 5"/>
          <p:cNvSpPr txBox="1"/>
          <p:nvPr/>
        </p:nvSpPr>
        <p:spPr>
          <a:xfrm>
            <a:off x="6515664" y="61935"/>
            <a:ext cx="2386056" cy="2308324"/>
          </a:xfrm>
          <a:prstGeom prst="rect">
            <a:avLst/>
          </a:prstGeom>
          <a:noFill/>
        </p:spPr>
        <p:txBody>
          <a:bodyPr wrap="square" rtlCol="0">
            <a:spAutoFit/>
          </a:bodyPr>
          <a:lstStyle/>
          <a:p>
            <a:r>
              <a:rPr lang="en-US" sz="2400" b="1" dirty="0" smtClean="0">
                <a:solidFill>
                  <a:srgbClr val="1362D4"/>
                </a:solidFill>
              </a:rPr>
              <a:t>Prof. Fiona Hunter, renowned researcher on West Nile and </a:t>
            </a:r>
            <a:r>
              <a:rPr lang="en-US" sz="2400" b="1" dirty="0" err="1" smtClean="0">
                <a:solidFill>
                  <a:srgbClr val="1362D4"/>
                </a:solidFill>
              </a:rPr>
              <a:t>Zika</a:t>
            </a:r>
            <a:r>
              <a:rPr lang="en-US" sz="2400" b="1" dirty="0" smtClean="0">
                <a:solidFill>
                  <a:srgbClr val="1362D4"/>
                </a:solidFill>
              </a:rPr>
              <a:t> viruses. </a:t>
            </a:r>
            <a:endParaRPr lang="en-US" sz="2400" b="1" dirty="0">
              <a:solidFill>
                <a:srgbClr val="1362D4"/>
              </a:solidFill>
            </a:endParaRPr>
          </a:p>
        </p:txBody>
      </p:sp>
      <p:sp>
        <p:nvSpPr>
          <p:cNvPr id="7" name="TextBox 6"/>
          <p:cNvSpPr txBox="1"/>
          <p:nvPr/>
        </p:nvSpPr>
        <p:spPr>
          <a:xfrm>
            <a:off x="6522238" y="2684857"/>
            <a:ext cx="2340184" cy="2677656"/>
          </a:xfrm>
          <a:prstGeom prst="rect">
            <a:avLst/>
          </a:prstGeom>
          <a:noFill/>
        </p:spPr>
        <p:txBody>
          <a:bodyPr wrap="square" rtlCol="0">
            <a:spAutoFit/>
          </a:bodyPr>
          <a:lstStyle/>
          <a:p>
            <a:r>
              <a:rPr lang="en-US" sz="2000" dirty="0">
                <a:effectLst>
                  <a:outerShdw blurRad="50800" dist="38100" dir="2700000" algn="tl" rotWithShape="0">
                    <a:prstClr val="black">
                      <a:alpha val="40000"/>
                    </a:prstClr>
                  </a:outerShdw>
                </a:effectLst>
              </a:rPr>
              <a:t>Brock University researcher </a:t>
            </a:r>
            <a:r>
              <a:rPr lang="en-US" sz="2400" dirty="0">
                <a:solidFill>
                  <a:srgbClr val="CC0000"/>
                </a:solidFill>
                <a:effectLst>
                  <a:outerShdw blurRad="50800" dist="38100" dir="2700000" algn="tl" rotWithShape="0">
                    <a:prstClr val="black">
                      <a:alpha val="40000"/>
                    </a:prstClr>
                  </a:outerShdw>
                </a:effectLst>
              </a:rPr>
              <a:t>Fiona Hunter</a:t>
            </a:r>
            <a:r>
              <a:rPr lang="en-US" sz="2000" dirty="0">
                <a:effectLst>
                  <a:outerShdw blurRad="50800" dist="38100" dir="2700000" algn="tl" rotWithShape="0">
                    <a:prstClr val="black">
                      <a:alpha val="40000"/>
                    </a:prstClr>
                  </a:outerShdw>
                </a:effectLst>
              </a:rPr>
              <a:t> allows non-infected mosquitoes to feed on her arm during a demonstration for the media.</a:t>
            </a:r>
          </a:p>
        </p:txBody>
      </p:sp>
      <p:pic>
        <p:nvPicPr>
          <p:cNvPr id="2" name="Picture 1" descr="Brock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6310" y="5677111"/>
            <a:ext cx="1701328" cy="984448"/>
          </a:xfrm>
          <a:prstGeom prst="rect">
            <a:avLst/>
          </a:prstGeom>
        </p:spPr>
      </p:pic>
    </p:spTree>
    <p:extLst>
      <p:ext uri="{BB962C8B-B14F-4D97-AF65-F5344CB8AC3E}">
        <p14:creationId xmlns:p14="http://schemas.microsoft.com/office/powerpoint/2010/main" val="154231371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51444" y="1210495"/>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7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pic>
        <p:nvPicPr>
          <p:cNvPr id="173" name="Picture 3"/>
          <p:cNvPicPr/>
          <p:nvPr/>
        </p:nvPicPr>
        <p:blipFill>
          <a:blip r:embed="rId3"/>
          <a:stretch/>
        </p:blipFill>
        <p:spPr>
          <a:xfrm>
            <a:off x="0" y="-63043"/>
            <a:ext cx="9141480" cy="1140480"/>
          </a:xfrm>
          <a:prstGeom prst="rect">
            <a:avLst/>
          </a:prstGeom>
          <a:ln>
            <a:noFill/>
          </a:ln>
        </p:spPr>
      </p:pic>
      <p:sp>
        <p:nvSpPr>
          <p:cNvPr id="174"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75" name="CustomShape 4"/>
          <p:cNvSpPr/>
          <p:nvPr/>
        </p:nvSpPr>
        <p:spPr>
          <a:xfrm>
            <a:off x="244080" y="1845000"/>
            <a:ext cx="8596080" cy="4843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dirty="0"/>
          </a:p>
          <a:p>
            <a:pPr>
              <a:lnSpc>
                <a:spcPct val="100000"/>
              </a:lnSpc>
            </a:pPr>
            <a:endParaRPr dirty="0"/>
          </a:p>
        </p:txBody>
      </p:sp>
      <p:sp>
        <p:nvSpPr>
          <p:cNvPr id="3" name="TextBox 2"/>
          <p:cNvSpPr txBox="1"/>
          <p:nvPr/>
        </p:nvSpPr>
        <p:spPr>
          <a:xfrm>
            <a:off x="151444" y="1407296"/>
            <a:ext cx="184666" cy="707886"/>
          </a:xfrm>
          <a:prstGeom prst="rect">
            <a:avLst/>
          </a:prstGeom>
          <a:noFill/>
          <a:effectLst>
            <a:outerShdw blurRad="50800" dist="38100" dir="16200000" rotWithShape="0">
              <a:prstClr val="black">
                <a:alpha val="40000"/>
              </a:prstClr>
            </a:outerShdw>
          </a:effectLst>
        </p:spPr>
        <p:txBody>
          <a:bodyPr wrap="none" rtlCol="0">
            <a:spAutoFit/>
          </a:bodyPr>
          <a:lstStyle/>
          <a:p>
            <a:r>
              <a:rPr lang="en-CA" sz="2000" dirty="0"/>
              <a:t/>
            </a:r>
            <a:br>
              <a:rPr lang="en-CA" sz="2000" dirty="0"/>
            </a:br>
            <a:endParaRPr lang="en-US" sz="2000" dirty="0"/>
          </a:p>
        </p:txBody>
      </p:sp>
      <p:sp>
        <p:nvSpPr>
          <p:cNvPr id="4" name="Rectangle 3"/>
          <p:cNvSpPr/>
          <p:nvPr/>
        </p:nvSpPr>
        <p:spPr>
          <a:xfrm>
            <a:off x="220408" y="2692136"/>
            <a:ext cx="4101873" cy="461665"/>
          </a:xfrm>
          <a:prstGeom prst="rect">
            <a:avLst/>
          </a:prstGeom>
        </p:spPr>
        <p:txBody>
          <a:bodyPr wrap="square">
            <a:spAutoFit/>
          </a:bodyPr>
          <a:lstStyle/>
          <a:p>
            <a:r>
              <a:rPr lang="en-CA" sz="2400" b="1" dirty="0" smtClean="0">
                <a:effectLst>
                  <a:outerShdw blurRad="50800" dist="38100" dir="2700000" algn="tl" rotWithShape="0">
                    <a:prstClr val="black">
                      <a:alpha val="40000"/>
                    </a:prstClr>
                  </a:outerShdw>
                </a:effectLst>
              </a:rPr>
              <a:t>!</a:t>
            </a:r>
            <a:endParaRPr lang="en-CA" sz="2400" b="1" dirty="0">
              <a:effectLst>
                <a:outerShdw blurRad="50800" dist="38100" dir="2700000" algn="tl" rotWithShape="0">
                  <a:prstClr val="black">
                    <a:alpha val="40000"/>
                  </a:prstClr>
                </a:outerShdw>
              </a:effectLs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7" y="1075320"/>
            <a:ext cx="4709467" cy="2649075"/>
          </a:xfrm>
          <a:prstGeom prst="rect">
            <a:avLst/>
          </a:prstGeom>
        </p:spPr>
      </p:pic>
      <p:sp>
        <p:nvSpPr>
          <p:cNvPr id="7" name="TextBox 6"/>
          <p:cNvSpPr txBox="1"/>
          <p:nvPr/>
        </p:nvSpPr>
        <p:spPr>
          <a:xfrm>
            <a:off x="126108" y="3726512"/>
            <a:ext cx="4423138" cy="1138773"/>
          </a:xfrm>
          <a:prstGeom prst="rect">
            <a:avLst/>
          </a:prstGeom>
          <a:noFill/>
        </p:spPr>
        <p:txBody>
          <a:bodyPr wrap="square" rtlCol="0">
            <a:spAutoFit/>
          </a:bodyPr>
          <a:lstStyle/>
          <a:p>
            <a:pPr fontAlgn="base"/>
            <a:r>
              <a:rPr lang="en-US" b="1" dirty="0" smtClean="0"/>
              <a:t>Canadian </a:t>
            </a:r>
            <a:r>
              <a:rPr lang="en-US" b="1" dirty="0"/>
              <a:t>UN body appoints Brock biologist to senior position</a:t>
            </a:r>
          </a:p>
          <a:p>
            <a:pPr fontAlgn="base"/>
            <a:r>
              <a:rPr lang="en-US" sz="1600" cap="all" dirty="0"/>
              <a:t>OCTOBER 30, 2017</a:t>
            </a:r>
            <a:r>
              <a:rPr lang="en-US" sz="1600" dirty="0"/>
              <a:t> | by </a:t>
            </a:r>
            <a:r>
              <a:rPr lang="en-US" sz="1600" dirty="0">
                <a:hlinkClick r:id="rId5" tooltip="Posts by Cathy Majtenyi"/>
              </a:rPr>
              <a:t>Cathy </a:t>
            </a:r>
            <a:r>
              <a:rPr lang="en-US" sz="1600" dirty="0" smtClean="0">
                <a:hlinkClick r:id="rId5" tooltip="Posts by Cathy Majtenyi"/>
              </a:rPr>
              <a:t>Majtenyi</a:t>
            </a:r>
            <a:endParaRPr lang="en-US" sz="1600" dirty="0"/>
          </a:p>
          <a:p>
            <a:endParaRPr lang="en-US" sz="1600" dirty="0"/>
          </a:p>
        </p:txBody>
      </p:sp>
      <p:sp>
        <p:nvSpPr>
          <p:cNvPr id="8" name="TextBox 7"/>
          <p:cNvSpPr txBox="1"/>
          <p:nvPr/>
        </p:nvSpPr>
        <p:spPr>
          <a:xfrm>
            <a:off x="4924334" y="1168642"/>
            <a:ext cx="3759466" cy="3970318"/>
          </a:xfrm>
          <a:prstGeom prst="rect">
            <a:avLst/>
          </a:prstGeom>
          <a:noFill/>
        </p:spPr>
        <p:txBody>
          <a:bodyPr wrap="square" rtlCol="0">
            <a:spAutoFit/>
          </a:bodyPr>
          <a:lstStyle/>
          <a:p>
            <a:pPr fontAlgn="base"/>
            <a:r>
              <a:rPr lang="en-US" b="1" dirty="0"/>
              <a:t>The Canadian Commission for </a:t>
            </a:r>
            <a:endParaRPr lang="en-US" b="1" dirty="0" smtClean="0"/>
          </a:p>
          <a:p>
            <a:pPr fontAlgn="base"/>
            <a:r>
              <a:rPr lang="en-US" b="1" dirty="0" smtClean="0"/>
              <a:t>the </a:t>
            </a:r>
            <a:r>
              <a:rPr lang="en-US" b="1" dirty="0"/>
              <a:t>United Nations Educational, </a:t>
            </a:r>
            <a:endParaRPr lang="en-US" b="1" dirty="0" smtClean="0"/>
          </a:p>
          <a:p>
            <a:pPr fontAlgn="base"/>
            <a:r>
              <a:rPr lang="en-US" b="1" dirty="0" smtClean="0"/>
              <a:t>Scientific </a:t>
            </a:r>
            <a:r>
              <a:rPr lang="en-US" b="1" dirty="0"/>
              <a:t>and Cultural </a:t>
            </a:r>
            <a:endParaRPr lang="en-US" b="1" dirty="0" smtClean="0"/>
          </a:p>
          <a:p>
            <a:pPr fontAlgn="base"/>
            <a:r>
              <a:rPr lang="en-US" b="1" dirty="0" smtClean="0"/>
              <a:t>Organization </a:t>
            </a:r>
            <a:r>
              <a:rPr lang="en-US" b="1" dirty="0"/>
              <a:t>(CCUNESCO) </a:t>
            </a:r>
            <a:endParaRPr lang="en-US" b="1" dirty="0" smtClean="0"/>
          </a:p>
          <a:p>
            <a:pPr fontAlgn="base"/>
            <a:r>
              <a:rPr lang="en-US" b="1" dirty="0" smtClean="0"/>
              <a:t>has </a:t>
            </a:r>
            <a:r>
              <a:rPr lang="en-US" b="1" dirty="0"/>
              <a:t>appointed Brock biologist </a:t>
            </a:r>
            <a:endParaRPr lang="en-US" b="1" dirty="0" smtClean="0"/>
          </a:p>
          <a:p>
            <a:pPr fontAlgn="base"/>
            <a:r>
              <a:rPr lang="en-US" b="1" dirty="0" err="1" smtClean="0"/>
              <a:t>Liette</a:t>
            </a:r>
            <a:r>
              <a:rPr lang="en-US" b="1" dirty="0" smtClean="0"/>
              <a:t> </a:t>
            </a:r>
            <a:r>
              <a:rPr lang="en-US" b="1" dirty="0" err="1"/>
              <a:t>Vasseur</a:t>
            </a:r>
            <a:r>
              <a:rPr lang="en-US" b="1" dirty="0"/>
              <a:t> to head up one </a:t>
            </a:r>
            <a:endParaRPr lang="en-US" b="1" dirty="0" smtClean="0"/>
          </a:p>
          <a:p>
            <a:pPr fontAlgn="base"/>
            <a:r>
              <a:rPr lang="en-US" b="1" dirty="0" smtClean="0"/>
              <a:t>of </a:t>
            </a:r>
            <a:r>
              <a:rPr lang="en-US" b="1" dirty="0"/>
              <a:t>its commissions.</a:t>
            </a:r>
          </a:p>
          <a:p>
            <a:pPr fontAlgn="base"/>
            <a:r>
              <a:rPr lang="en-US" b="1" dirty="0" smtClean="0"/>
              <a:t>As President </a:t>
            </a:r>
            <a:r>
              <a:rPr lang="en-US" b="1" dirty="0"/>
              <a:t>of</a:t>
            </a:r>
            <a:r>
              <a:rPr lang="en-US" b="1" dirty="0">
                <a:hlinkClick r:id="rId6"/>
              </a:rPr>
              <a:t> </a:t>
            </a:r>
            <a:endParaRPr lang="en-US" b="1" dirty="0" smtClean="0">
              <a:hlinkClick r:id="rId6"/>
            </a:endParaRPr>
          </a:p>
          <a:p>
            <a:pPr fontAlgn="base"/>
            <a:r>
              <a:rPr lang="en-US" b="1" dirty="0" smtClean="0">
                <a:hlinkClick r:id="rId6"/>
              </a:rPr>
              <a:t>CCUNESCO</a:t>
            </a:r>
            <a:r>
              <a:rPr lang="en-US" b="1" dirty="0" smtClean="0"/>
              <a:t>’s </a:t>
            </a:r>
            <a:r>
              <a:rPr lang="en-US" b="1" dirty="0"/>
              <a:t>Sectoral </a:t>
            </a:r>
            <a:endParaRPr lang="en-US" b="1" dirty="0" smtClean="0"/>
          </a:p>
          <a:p>
            <a:pPr fontAlgn="base"/>
            <a:r>
              <a:rPr lang="en-US" b="1" dirty="0" smtClean="0"/>
              <a:t>Commission </a:t>
            </a:r>
            <a:r>
              <a:rPr lang="en-US" b="1" dirty="0"/>
              <a:t>on Natural, Social </a:t>
            </a:r>
            <a:endParaRPr lang="en-US" b="1" dirty="0" smtClean="0"/>
          </a:p>
          <a:p>
            <a:pPr fontAlgn="base"/>
            <a:r>
              <a:rPr lang="en-US" b="1" dirty="0" smtClean="0"/>
              <a:t>and </a:t>
            </a:r>
            <a:r>
              <a:rPr lang="en-US" b="1" dirty="0"/>
              <a:t>Human Sciences, </a:t>
            </a:r>
            <a:r>
              <a:rPr lang="en-US" b="1" dirty="0" smtClean="0"/>
              <a:t>she will be providing </a:t>
            </a:r>
            <a:r>
              <a:rPr lang="en-US" b="1" dirty="0"/>
              <a:t>knowledge and </a:t>
            </a:r>
            <a:endParaRPr lang="en-US" b="1" dirty="0" smtClean="0"/>
          </a:p>
          <a:p>
            <a:pPr fontAlgn="base"/>
            <a:r>
              <a:rPr lang="en-US" b="1" dirty="0" smtClean="0"/>
              <a:t>expertise </a:t>
            </a:r>
            <a:r>
              <a:rPr lang="en-US" b="1" dirty="0"/>
              <a:t>on a range of issues.</a:t>
            </a:r>
          </a:p>
          <a:p>
            <a:endParaRPr lang="en-US" b="1" dirty="0"/>
          </a:p>
        </p:txBody>
      </p:sp>
      <p:sp>
        <p:nvSpPr>
          <p:cNvPr id="10" name="TextBox 9"/>
          <p:cNvSpPr txBox="1"/>
          <p:nvPr/>
        </p:nvSpPr>
        <p:spPr>
          <a:xfrm>
            <a:off x="126108" y="5096357"/>
            <a:ext cx="8688716" cy="1200329"/>
          </a:xfrm>
          <a:prstGeom prst="rect">
            <a:avLst/>
          </a:prstGeom>
          <a:noFill/>
        </p:spPr>
        <p:txBody>
          <a:bodyPr wrap="square" rtlCol="0">
            <a:spAutoFit/>
          </a:bodyPr>
          <a:lstStyle/>
          <a:p>
            <a:r>
              <a:rPr lang="en-US" b="1" dirty="0"/>
              <a:t>S</a:t>
            </a:r>
            <a:r>
              <a:rPr lang="en-US" b="1" dirty="0" smtClean="0"/>
              <a:t>ocial </a:t>
            </a:r>
            <a:r>
              <a:rPr lang="en-US" b="1" dirty="0"/>
              <a:t>and environmental impacts of climate change; conservation of </a:t>
            </a:r>
            <a:endParaRPr lang="en-US" b="1" dirty="0" smtClean="0"/>
          </a:p>
          <a:p>
            <a:r>
              <a:rPr lang="en-US" b="1" dirty="0" smtClean="0"/>
              <a:t>natural </a:t>
            </a:r>
            <a:r>
              <a:rPr lang="en-US" b="1" dirty="0"/>
              <a:t>heritage and water resources</a:t>
            </a:r>
            <a:r>
              <a:rPr lang="en-US" b="1" dirty="0" smtClean="0"/>
              <a:t>; reconciliation </a:t>
            </a:r>
            <a:r>
              <a:rPr lang="en-US" b="1" dirty="0"/>
              <a:t>between indigenous and </a:t>
            </a:r>
            <a:endParaRPr lang="en-US" b="1" dirty="0" smtClean="0"/>
          </a:p>
          <a:p>
            <a:r>
              <a:rPr lang="en-US" b="1" dirty="0" smtClean="0"/>
              <a:t>non-indigenous </a:t>
            </a:r>
            <a:r>
              <a:rPr lang="en-US" b="1" dirty="0"/>
              <a:t>people; </a:t>
            </a:r>
            <a:r>
              <a:rPr lang="en-US" b="1" dirty="0" smtClean="0"/>
              <a:t> </a:t>
            </a:r>
            <a:r>
              <a:rPr lang="en-US" b="1" dirty="0"/>
              <a:t>measures to fight discrimination, racism, violence, </a:t>
            </a:r>
            <a:endParaRPr lang="en-US" b="1" dirty="0" smtClean="0"/>
          </a:p>
          <a:p>
            <a:r>
              <a:rPr lang="en-US" b="1" dirty="0" smtClean="0"/>
              <a:t>bullying </a:t>
            </a:r>
            <a:r>
              <a:rPr lang="en-US" b="1" dirty="0"/>
              <a:t>and radicalization</a:t>
            </a:r>
            <a:r>
              <a:rPr lang="en-US" dirty="0"/>
              <a:t>.</a:t>
            </a:r>
          </a:p>
        </p:txBody>
      </p:sp>
    </p:spTree>
    <p:extLst>
      <p:ext uri="{BB962C8B-B14F-4D97-AF65-F5344CB8AC3E}">
        <p14:creationId xmlns:p14="http://schemas.microsoft.com/office/powerpoint/2010/main" val="18955413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51444" y="1210495"/>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7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pic>
        <p:nvPicPr>
          <p:cNvPr id="173" name="Picture 3"/>
          <p:cNvPicPr/>
          <p:nvPr/>
        </p:nvPicPr>
        <p:blipFill>
          <a:blip r:embed="rId2"/>
          <a:stretch/>
        </p:blipFill>
        <p:spPr>
          <a:xfrm>
            <a:off x="0" y="0"/>
            <a:ext cx="9141480" cy="1140480"/>
          </a:xfrm>
          <a:prstGeom prst="rect">
            <a:avLst/>
          </a:prstGeom>
          <a:ln>
            <a:noFill/>
          </a:ln>
        </p:spPr>
      </p:pic>
      <p:sp>
        <p:nvSpPr>
          <p:cNvPr id="174"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75" name="CustomShape 4"/>
          <p:cNvSpPr/>
          <p:nvPr/>
        </p:nvSpPr>
        <p:spPr>
          <a:xfrm>
            <a:off x="244080" y="1845000"/>
            <a:ext cx="8596080" cy="4843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dirty="0"/>
          </a:p>
          <a:p>
            <a:pPr>
              <a:lnSpc>
                <a:spcPct val="100000"/>
              </a:lnSpc>
            </a:pPr>
            <a:endParaRPr dirty="0"/>
          </a:p>
        </p:txBody>
      </p:sp>
      <p:sp>
        <p:nvSpPr>
          <p:cNvPr id="2" name="Rectangle 1"/>
          <p:cNvSpPr/>
          <p:nvPr/>
        </p:nvSpPr>
        <p:spPr>
          <a:xfrm>
            <a:off x="4492518" y="212415"/>
            <a:ext cx="3565342" cy="523220"/>
          </a:xfrm>
          <a:prstGeom prst="rect">
            <a:avLst/>
          </a:prstGeom>
        </p:spPr>
        <p:txBody>
          <a:bodyPr wrap="square">
            <a:spAutoFit/>
          </a:bodyPr>
          <a:lstStyle/>
          <a:p>
            <a:r>
              <a:rPr lang="en-CA" sz="2800" dirty="0">
                <a:solidFill>
                  <a:schemeClr val="bg1"/>
                </a:solidFill>
              </a:rPr>
              <a:t>Hands-On Education</a:t>
            </a:r>
          </a:p>
        </p:txBody>
      </p:sp>
      <p:sp>
        <p:nvSpPr>
          <p:cNvPr id="3" name="TextBox 2"/>
          <p:cNvSpPr txBox="1"/>
          <p:nvPr/>
        </p:nvSpPr>
        <p:spPr>
          <a:xfrm>
            <a:off x="151444" y="1407296"/>
            <a:ext cx="184666" cy="707886"/>
          </a:xfrm>
          <a:prstGeom prst="rect">
            <a:avLst/>
          </a:prstGeom>
          <a:noFill/>
          <a:effectLst>
            <a:outerShdw blurRad="50800" dist="38100" dir="16200000" rotWithShape="0">
              <a:prstClr val="black">
                <a:alpha val="40000"/>
              </a:prstClr>
            </a:outerShdw>
          </a:effectLst>
        </p:spPr>
        <p:txBody>
          <a:bodyPr wrap="none" rtlCol="0">
            <a:spAutoFit/>
          </a:bodyPr>
          <a:lstStyle/>
          <a:p>
            <a:r>
              <a:rPr lang="en-CA" sz="2000" dirty="0"/>
              <a:t/>
            </a:r>
            <a:br>
              <a:rPr lang="en-CA" sz="2000" dirty="0"/>
            </a:br>
            <a:endParaRPr lang="en-US" sz="20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878" y="2500712"/>
            <a:ext cx="4098932" cy="3330745"/>
          </a:xfrm>
          <a:prstGeom prst="rect">
            <a:avLst/>
          </a:prstGeom>
        </p:spPr>
      </p:pic>
      <p:sp>
        <p:nvSpPr>
          <p:cNvPr id="4" name="Rectangle 3"/>
          <p:cNvSpPr/>
          <p:nvPr/>
        </p:nvSpPr>
        <p:spPr>
          <a:xfrm>
            <a:off x="220408" y="2692136"/>
            <a:ext cx="4101873" cy="3139321"/>
          </a:xfrm>
          <a:prstGeom prst="rect">
            <a:avLst/>
          </a:prstGeom>
        </p:spPr>
        <p:txBody>
          <a:bodyPr wrap="square">
            <a:spAutoFit/>
          </a:bodyPr>
          <a:lstStyle/>
          <a:p>
            <a:r>
              <a:rPr lang="en-CA" sz="2000" dirty="0">
                <a:effectLst>
                  <a:outerShdw blurRad="50800" dist="38100" dir="2700000" algn="tl" rotWithShape="0">
                    <a:prstClr val="black">
                      <a:alpha val="40000"/>
                    </a:prstClr>
                  </a:outerShdw>
                </a:effectLst>
              </a:rPr>
              <a:t>Summer or Part-time Employment in Research Labs for </a:t>
            </a:r>
            <a:r>
              <a:rPr lang="en-CA" sz="2000" b="1" dirty="0">
                <a:solidFill>
                  <a:srgbClr val="CC0000"/>
                </a:solidFill>
                <a:effectLst>
                  <a:outerShdw blurRad="50800" dist="38100" dir="2700000" algn="tl" rotWithShape="0">
                    <a:prstClr val="black">
                      <a:alpha val="40000"/>
                    </a:prstClr>
                  </a:outerShdw>
                </a:effectLst>
              </a:rPr>
              <a:t>Undergraduate</a:t>
            </a:r>
            <a:r>
              <a:rPr lang="en-CA" sz="2000" dirty="0">
                <a:solidFill>
                  <a:srgbClr val="CC0000"/>
                </a:solidFill>
                <a:effectLst>
                  <a:outerShdw blurRad="50800" dist="38100" dir="2700000" algn="tl" rotWithShape="0">
                    <a:prstClr val="black">
                      <a:alpha val="40000"/>
                    </a:prstClr>
                  </a:outerShdw>
                </a:effectLst>
              </a:rPr>
              <a:t> </a:t>
            </a:r>
            <a:r>
              <a:rPr lang="en-CA" sz="2000" dirty="0">
                <a:effectLst>
                  <a:outerShdw blurRad="50800" dist="38100" dir="2700000" algn="tl" rotWithShape="0">
                    <a:prstClr val="black">
                      <a:alpha val="40000"/>
                    </a:prstClr>
                  </a:outerShdw>
                </a:effectLst>
              </a:rPr>
              <a:t>Students</a:t>
            </a:r>
          </a:p>
          <a:p>
            <a:endParaRPr lang="en-CA" dirty="0"/>
          </a:p>
          <a:p>
            <a:r>
              <a:rPr lang="en-CA" sz="2400" b="1" dirty="0">
                <a:effectLst>
                  <a:outerShdw blurRad="50800" dist="38100" dir="2700000" algn="tl" rotWithShape="0">
                    <a:prstClr val="black">
                      <a:alpha val="40000"/>
                    </a:prstClr>
                  </a:outerShdw>
                </a:effectLst>
              </a:rPr>
              <a:t>Over 130 Peer Reviewed Publications co-authored by </a:t>
            </a:r>
            <a:r>
              <a:rPr lang="en-CA" sz="2400" b="1" dirty="0">
                <a:solidFill>
                  <a:srgbClr val="CC0000"/>
                </a:solidFill>
                <a:effectLst>
                  <a:outerShdw blurRad="50800" dist="38100" dir="2700000" algn="tl" rotWithShape="0">
                    <a:prstClr val="black">
                      <a:alpha val="40000"/>
                    </a:prstClr>
                  </a:outerShdw>
                </a:effectLst>
              </a:rPr>
              <a:t>Undergraduate  Students </a:t>
            </a:r>
          </a:p>
          <a:p>
            <a:r>
              <a:rPr lang="en-CA" sz="2400" b="1" dirty="0">
                <a:effectLst>
                  <a:outerShdw blurRad="50800" dist="38100" dir="2700000" algn="tl" rotWithShape="0">
                    <a:prstClr val="black">
                      <a:alpha val="40000"/>
                    </a:prstClr>
                  </a:outerShdw>
                </a:effectLst>
              </a:rPr>
              <a:t>in the last 10 years!</a:t>
            </a:r>
          </a:p>
        </p:txBody>
      </p:sp>
      <p:sp>
        <p:nvSpPr>
          <p:cNvPr id="6" name="Rectangle 5"/>
          <p:cNvSpPr/>
          <p:nvPr/>
        </p:nvSpPr>
        <p:spPr>
          <a:xfrm>
            <a:off x="151444" y="1140480"/>
            <a:ext cx="9109525" cy="1200328"/>
          </a:xfrm>
          <a:prstGeom prst="rect">
            <a:avLst/>
          </a:prstGeom>
        </p:spPr>
        <p:txBody>
          <a:bodyPr wrap="square">
            <a:spAutoFit/>
          </a:bodyPr>
          <a:lstStyle/>
          <a:p>
            <a:r>
              <a:rPr lang="en-CA" sz="2400" dirty="0"/>
              <a:t>Not So Known: We Start You with LABS in Year 1!</a:t>
            </a:r>
            <a:br>
              <a:rPr lang="en-CA" sz="2400" dirty="0"/>
            </a:br>
            <a:r>
              <a:rPr lang="en-CA" sz="2400" dirty="0" smtClean="0"/>
              <a:t>We’re </a:t>
            </a:r>
            <a:r>
              <a:rPr lang="en-CA" sz="2400" dirty="0"/>
              <a:t>known for our Extraordinary Opportunities for </a:t>
            </a:r>
            <a:r>
              <a:rPr lang="en-CA" sz="2400" dirty="0">
                <a:solidFill>
                  <a:srgbClr val="CC0000"/>
                </a:solidFill>
                <a:effectLst>
                  <a:outerShdw blurRad="38100" dist="38100" dir="2700000" algn="tl">
                    <a:srgbClr val="000000">
                      <a:alpha val="43137"/>
                    </a:srgbClr>
                  </a:outerShdw>
                </a:effectLst>
              </a:rPr>
              <a:t>Undergraduate</a:t>
            </a:r>
            <a:r>
              <a:rPr lang="en-CA" sz="2400" dirty="0">
                <a:solidFill>
                  <a:srgbClr val="CC0000"/>
                </a:solidFill>
              </a:rPr>
              <a:t> </a:t>
            </a:r>
            <a:r>
              <a:rPr lang="en-CA" sz="2400" dirty="0">
                <a:solidFill>
                  <a:srgbClr val="CC0000"/>
                </a:solidFill>
                <a:effectLst>
                  <a:outerShdw blurRad="38100" dist="38100" dir="2700000" algn="tl">
                    <a:srgbClr val="000000">
                      <a:alpha val="43137"/>
                    </a:srgbClr>
                  </a:outerShdw>
                </a:effectLst>
              </a:rPr>
              <a:t>Research</a:t>
            </a:r>
            <a:endParaRPr lang="en-US" sz="2400" dirty="0">
              <a:solidFill>
                <a:srgbClr val="CC0000"/>
              </a:solidFill>
            </a:endParaRPr>
          </a:p>
        </p:txBody>
      </p:sp>
    </p:spTree>
    <p:extLst>
      <p:ext uri="{BB962C8B-B14F-4D97-AF65-F5344CB8AC3E}">
        <p14:creationId xmlns:p14="http://schemas.microsoft.com/office/powerpoint/2010/main" val="304584541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336110" y="-11424"/>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7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pic>
        <p:nvPicPr>
          <p:cNvPr id="173" name="Picture 3"/>
          <p:cNvPicPr/>
          <p:nvPr/>
        </p:nvPicPr>
        <p:blipFill>
          <a:blip r:embed="rId2"/>
          <a:stretch/>
        </p:blipFill>
        <p:spPr>
          <a:xfrm>
            <a:off x="0" y="0"/>
            <a:ext cx="9141480" cy="1140480"/>
          </a:xfrm>
          <a:prstGeom prst="rect">
            <a:avLst/>
          </a:prstGeom>
          <a:ln>
            <a:noFill/>
          </a:ln>
        </p:spPr>
      </p:pic>
      <p:sp>
        <p:nvSpPr>
          <p:cNvPr id="174"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75" name="CustomShape 4"/>
          <p:cNvSpPr/>
          <p:nvPr/>
        </p:nvSpPr>
        <p:spPr>
          <a:xfrm>
            <a:off x="244080" y="1845000"/>
            <a:ext cx="8596080" cy="4843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dirty="0"/>
          </a:p>
          <a:p>
            <a:pPr>
              <a:lnSpc>
                <a:spcPct val="100000"/>
              </a:lnSpc>
            </a:pPr>
            <a:endParaRPr dirty="0"/>
          </a:p>
        </p:txBody>
      </p:sp>
      <p:sp>
        <p:nvSpPr>
          <p:cNvPr id="3" name="TextBox 2"/>
          <p:cNvSpPr txBox="1"/>
          <p:nvPr/>
        </p:nvSpPr>
        <p:spPr>
          <a:xfrm>
            <a:off x="151444" y="1407296"/>
            <a:ext cx="184666" cy="707886"/>
          </a:xfrm>
          <a:prstGeom prst="rect">
            <a:avLst/>
          </a:prstGeom>
          <a:noFill/>
          <a:effectLst>
            <a:outerShdw blurRad="50800" dist="38100" dir="16200000" rotWithShape="0">
              <a:prstClr val="black">
                <a:alpha val="40000"/>
              </a:prstClr>
            </a:outerShdw>
          </a:effectLst>
        </p:spPr>
        <p:txBody>
          <a:bodyPr wrap="none" rtlCol="0">
            <a:spAutoFit/>
          </a:bodyPr>
          <a:lstStyle/>
          <a:p>
            <a:r>
              <a:rPr lang="en-CA" sz="2000" dirty="0"/>
              <a:t/>
            </a:r>
            <a:br>
              <a:rPr lang="en-CA" sz="2000" dirty="0"/>
            </a:br>
            <a:endParaRPr lang="en-US" sz="2000" dirty="0"/>
          </a:p>
        </p:txBody>
      </p:sp>
      <p:sp>
        <p:nvSpPr>
          <p:cNvPr id="4" name="Rectangle 3"/>
          <p:cNvSpPr/>
          <p:nvPr/>
        </p:nvSpPr>
        <p:spPr>
          <a:xfrm>
            <a:off x="220408" y="2692136"/>
            <a:ext cx="4101873" cy="461665"/>
          </a:xfrm>
          <a:prstGeom prst="rect">
            <a:avLst/>
          </a:prstGeom>
        </p:spPr>
        <p:txBody>
          <a:bodyPr wrap="square">
            <a:spAutoFit/>
          </a:bodyPr>
          <a:lstStyle/>
          <a:p>
            <a:endParaRPr lang="en-CA" sz="2400" b="1" dirty="0">
              <a:effectLst>
                <a:outerShdw blurRad="50800" dist="38100" dir="2700000" algn="tl" rotWithShape="0">
                  <a:prstClr val="black">
                    <a:alpha val="40000"/>
                  </a:prst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0479"/>
            <a:ext cx="5272644" cy="3493127"/>
          </a:xfrm>
          <a:prstGeom prst="rect">
            <a:avLst/>
          </a:prstGeom>
        </p:spPr>
      </p:pic>
      <p:sp>
        <p:nvSpPr>
          <p:cNvPr id="7" name="TextBox 6"/>
          <p:cNvSpPr txBox="1"/>
          <p:nvPr/>
        </p:nvSpPr>
        <p:spPr>
          <a:xfrm>
            <a:off x="5471125" y="1163069"/>
            <a:ext cx="3305791" cy="2400657"/>
          </a:xfrm>
          <a:prstGeom prst="rect">
            <a:avLst/>
          </a:prstGeom>
          <a:noFill/>
        </p:spPr>
        <p:txBody>
          <a:bodyPr wrap="square" rtlCol="0">
            <a:spAutoFit/>
          </a:bodyPr>
          <a:lstStyle/>
          <a:p>
            <a:r>
              <a:rPr lang="en-US" sz="2400" dirty="0" smtClean="0"/>
              <a:t>Her </a:t>
            </a:r>
            <a:r>
              <a:rPr lang="en-US" sz="2400" dirty="0"/>
              <a:t>goal is </a:t>
            </a:r>
            <a:r>
              <a:rPr lang="en-US" sz="2400" dirty="0" smtClean="0"/>
              <a:t>laser-focused—she wants </a:t>
            </a:r>
            <a:r>
              <a:rPr lang="en-US" sz="2400" dirty="0"/>
              <a:t>to help improve cancer treatment.</a:t>
            </a:r>
          </a:p>
          <a:p>
            <a:r>
              <a:rPr lang="en-US" dirty="0"/>
              <a:t/>
            </a:r>
            <a:br>
              <a:rPr lang="en-US" dirty="0"/>
            </a:br>
            <a:endParaRPr lang="en-US" b="1" dirty="0"/>
          </a:p>
          <a:p>
            <a:endParaRPr lang="en-US" dirty="0"/>
          </a:p>
        </p:txBody>
      </p:sp>
      <p:sp>
        <p:nvSpPr>
          <p:cNvPr id="8" name="TextBox 7"/>
          <p:cNvSpPr txBox="1"/>
          <p:nvPr/>
        </p:nvSpPr>
        <p:spPr>
          <a:xfrm>
            <a:off x="5447564" y="2836771"/>
            <a:ext cx="3595970" cy="3477875"/>
          </a:xfrm>
          <a:prstGeom prst="rect">
            <a:avLst/>
          </a:prstGeom>
          <a:noFill/>
        </p:spPr>
        <p:txBody>
          <a:bodyPr wrap="square" rtlCol="0">
            <a:spAutoFit/>
          </a:bodyPr>
          <a:lstStyle/>
          <a:p>
            <a:r>
              <a:rPr lang="en-US" sz="2000" dirty="0"/>
              <a:t>The fourth-year </a:t>
            </a:r>
            <a:r>
              <a:rPr lang="en-US" sz="2000" dirty="0">
                <a:hlinkClick r:id="rId4"/>
              </a:rPr>
              <a:t>Brock University</a:t>
            </a:r>
            <a:r>
              <a:rPr lang="en-US" sz="2000" dirty="0"/>
              <a:t> </a:t>
            </a:r>
            <a:endParaRPr lang="en-US" sz="2000" dirty="0" smtClean="0"/>
          </a:p>
          <a:p>
            <a:r>
              <a:rPr lang="en-US" sz="2000" dirty="0" smtClean="0"/>
              <a:t>physics </a:t>
            </a:r>
            <a:r>
              <a:rPr lang="en-US" sz="2000" dirty="0"/>
              <a:t>student </a:t>
            </a:r>
            <a:r>
              <a:rPr lang="en-US" sz="2000" dirty="0" smtClean="0">
                <a:solidFill>
                  <a:srgbClr val="C00000"/>
                </a:solidFill>
              </a:rPr>
              <a:t>Alicia Martin </a:t>
            </a:r>
            <a:r>
              <a:rPr lang="en-US" sz="2000" dirty="0" smtClean="0"/>
              <a:t>has </a:t>
            </a:r>
            <a:r>
              <a:rPr lang="en-US" sz="2000" dirty="0"/>
              <a:t>been </a:t>
            </a:r>
            <a:r>
              <a:rPr lang="en-US" sz="2000" dirty="0" smtClean="0"/>
              <a:t>conducting </a:t>
            </a:r>
            <a:r>
              <a:rPr lang="en-US" sz="2000" dirty="0"/>
              <a:t>research in partnership </a:t>
            </a:r>
            <a:r>
              <a:rPr lang="en-US" sz="2000" dirty="0" smtClean="0"/>
              <a:t>with </a:t>
            </a:r>
            <a:r>
              <a:rPr lang="en-US" sz="2000" dirty="0"/>
              <a:t>the </a:t>
            </a:r>
            <a:r>
              <a:rPr lang="en-US" sz="2000" dirty="0">
                <a:hlinkClick r:id="rId5"/>
              </a:rPr>
              <a:t>Niagara Health </a:t>
            </a:r>
            <a:r>
              <a:rPr lang="en-US" sz="2000" dirty="0" err="1" smtClean="0">
                <a:hlinkClick r:id="rId5"/>
              </a:rPr>
              <a:t>System</a:t>
            </a:r>
            <a:r>
              <a:rPr lang="en-US" sz="2000" dirty="0" err="1" smtClean="0"/>
              <a:t>as</a:t>
            </a:r>
            <a:r>
              <a:rPr lang="en-US" sz="2000" dirty="0" smtClean="0"/>
              <a:t> </a:t>
            </a:r>
            <a:r>
              <a:rPr lang="en-US" sz="2000" dirty="0"/>
              <a:t>part of an experiential learning </a:t>
            </a:r>
            <a:r>
              <a:rPr lang="en-US" sz="2000" dirty="0" smtClean="0"/>
              <a:t>opportunity</a:t>
            </a:r>
            <a:r>
              <a:rPr lang="en-US" sz="2000" dirty="0"/>
              <a:t>, investigating ways to </a:t>
            </a:r>
            <a:r>
              <a:rPr lang="en-US" sz="2000" dirty="0" smtClean="0"/>
              <a:t>make </a:t>
            </a:r>
            <a:r>
              <a:rPr lang="en-US" sz="2000" dirty="0"/>
              <a:t>radiation therapy more efficient.</a:t>
            </a:r>
          </a:p>
        </p:txBody>
      </p:sp>
      <p:sp>
        <p:nvSpPr>
          <p:cNvPr id="10" name="TextBox 9"/>
          <p:cNvSpPr txBox="1"/>
          <p:nvPr/>
        </p:nvSpPr>
        <p:spPr>
          <a:xfrm>
            <a:off x="301320" y="4772355"/>
            <a:ext cx="5242290" cy="1323439"/>
          </a:xfrm>
          <a:prstGeom prst="rect">
            <a:avLst/>
          </a:prstGeom>
          <a:noFill/>
        </p:spPr>
        <p:txBody>
          <a:bodyPr wrap="square" rtlCol="0">
            <a:spAutoFit/>
          </a:bodyPr>
          <a:lstStyle/>
          <a:p>
            <a:r>
              <a:rPr lang="en-US" sz="2000" dirty="0" smtClean="0">
                <a:solidFill>
                  <a:srgbClr val="C00000"/>
                </a:solidFill>
              </a:rPr>
              <a:t>Alicia Martin </a:t>
            </a:r>
            <a:r>
              <a:rPr lang="en-US" sz="2000" dirty="0"/>
              <a:t>with </a:t>
            </a:r>
            <a:r>
              <a:rPr lang="en-US" sz="2000" dirty="0" err="1" smtClean="0">
                <a:solidFill>
                  <a:srgbClr val="C00000"/>
                </a:solidFill>
              </a:rPr>
              <a:t>Dr.RanjiniTolakanahalli</a:t>
            </a:r>
            <a:r>
              <a:rPr lang="en-US" sz="2000" smtClean="0">
                <a:solidFill>
                  <a:srgbClr val="C00000"/>
                </a:solidFill>
              </a:rPr>
              <a:t>,  </a:t>
            </a:r>
            <a:r>
              <a:rPr lang="en-US" sz="2000" smtClean="0"/>
              <a:t>Manager </a:t>
            </a:r>
            <a:r>
              <a:rPr lang="en-US" sz="2000" dirty="0"/>
              <a:t>of the </a:t>
            </a:r>
            <a:r>
              <a:rPr lang="en-US" sz="2000" dirty="0" smtClean="0"/>
              <a:t>NHS’s </a:t>
            </a:r>
            <a:r>
              <a:rPr lang="en-US" sz="2000" dirty="0"/>
              <a:t>Department of Medical </a:t>
            </a:r>
            <a:r>
              <a:rPr lang="en-US" sz="2000" dirty="0" smtClean="0"/>
              <a:t>Physics </a:t>
            </a:r>
            <a:r>
              <a:rPr lang="en-US" sz="2000" dirty="0"/>
              <a:t>at the Walker </a:t>
            </a:r>
            <a:r>
              <a:rPr lang="en-US" sz="2000" dirty="0" smtClean="0"/>
              <a:t>Family </a:t>
            </a:r>
            <a:r>
              <a:rPr lang="en-US" sz="2000" dirty="0"/>
              <a:t>Cancer Centre</a:t>
            </a:r>
          </a:p>
        </p:txBody>
      </p:sp>
      <p:sp>
        <p:nvSpPr>
          <p:cNvPr id="11" name="TextBox 10"/>
          <p:cNvSpPr txBox="1"/>
          <p:nvPr/>
        </p:nvSpPr>
        <p:spPr>
          <a:xfrm>
            <a:off x="395640" y="6327597"/>
            <a:ext cx="3185487" cy="369332"/>
          </a:xfrm>
          <a:prstGeom prst="rect">
            <a:avLst/>
          </a:prstGeom>
          <a:noFill/>
        </p:spPr>
        <p:txBody>
          <a:bodyPr wrap="none" rtlCol="0">
            <a:spAutoFit/>
          </a:bodyPr>
          <a:lstStyle/>
          <a:p>
            <a:r>
              <a:rPr lang="en-US" dirty="0"/>
              <a:t>http://</a:t>
            </a:r>
            <a:r>
              <a:rPr lang="en-US" dirty="0" err="1"/>
              <a:t>yourontarioresearch.ca</a:t>
            </a:r>
            <a:r>
              <a:rPr lang="en-US" dirty="0"/>
              <a:t>/</a:t>
            </a:r>
          </a:p>
        </p:txBody>
      </p:sp>
    </p:spTree>
    <p:extLst>
      <p:ext uri="{BB962C8B-B14F-4D97-AF65-F5344CB8AC3E}">
        <p14:creationId xmlns:p14="http://schemas.microsoft.com/office/powerpoint/2010/main" val="199557739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77"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pic>
        <p:nvPicPr>
          <p:cNvPr id="178" name="Picture 3"/>
          <p:cNvPicPr/>
          <p:nvPr/>
        </p:nvPicPr>
        <p:blipFill>
          <a:blip r:embed="rId2"/>
          <a:stretch/>
        </p:blipFill>
        <p:spPr>
          <a:xfrm>
            <a:off x="0" y="0"/>
            <a:ext cx="9141480" cy="1140480"/>
          </a:xfrm>
          <a:prstGeom prst="rect">
            <a:avLst/>
          </a:prstGeom>
          <a:ln>
            <a:noFill/>
          </a:ln>
        </p:spPr>
      </p:pic>
      <p:sp>
        <p:nvSpPr>
          <p:cNvPr id="179"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80" name="CustomShape 4"/>
          <p:cNvSpPr/>
          <p:nvPr/>
        </p:nvSpPr>
        <p:spPr>
          <a:xfrm>
            <a:off x="323640" y="1772640"/>
            <a:ext cx="8062200" cy="3987720"/>
          </a:xfrm>
          <a:prstGeom prst="rect">
            <a:avLst/>
          </a:prstGeom>
          <a:noFill/>
          <a:ln>
            <a:noFill/>
          </a:ln>
        </p:spPr>
        <p:style>
          <a:lnRef idx="0">
            <a:scrgbClr r="0" g="0" b="0"/>
          </a:lnRef>
          <a:fillRef idx="0">
            <a:scrgbClr r="0" g="0" b="0"/>
          </a:fillRef>
          <a:effectRef idx="0">
            <a:scrgbClr r="0" g="0" b="0"/>
          </a:effectRef>
          <a:fontRef idx="minor"/>
        </p:style>
      </p:sp>
      <p:pic>
        <p:nvPicPr>
          <p:cNvPr id="181" name="Picture 7"/>
          <p:cNvPicPr/>
          <p:nvPr/>
        </p:nvPicPr>
        <p:blipFill>
          <a:blip r:embed="rId3"/>
          <a:stretch/>
        </p:blipFill>
        <p:spPr>
          <a:xfrm>
            <a:off x="66960" y="1198800"/>
            <a:ext cx="2081520" cy="1796040"/>
          </a:xfrm>
          <a:prstGeom prst="rect">
            <a:avLst/>
          </a:prstGeom>
          <a:ln>
            <a:noFill/>
          </a:ln>
          <a:effectLst>
            <a:outerShdw blurRad="50800" dist="38100" dir="2700000" algn="tl" rotWithShape="0">
              <a:srgbClr val="000000">
                <a:alpha val="40000"/>
              </a:srgbClr>
            </a:outerShdw>
          </a:effectLst>
        </p:spPr>
      </p:pic>
      <p:pic>
        <p:nvPicPr>
          <p:cNvPr id="182" name="Picture 10"/>
          <p:cNvPicPr/>
          <p:nvPr/>
        </p:nvPicPr>
        <p:blipFill>
          <a:blip r:embed="rId4"/>
          <a:stretch/>
        </p:blipFill>
        <p:spPr>
          <a:xfrm>
            <a:off x="2286000" y="2194560"/>
            <a:ext cx="2169000" cy="1665720"/>
          </a:xfrm>
          <a:prstGeom prst="rect">
            <a:avLst/>
          </a:prstGeom>
          <a:ln>
            <a:noFill/>
          </a:ln>
          <a:effectLst>
            <a:outerShdw blurRad="50800" dist="38100" dir="2700000" algn="tl" rotWithShape="0">
              <a:srgbClr val="000000">
                <a:alpha val="40000"/>
              </a:srgbClr>
            </a:outerShdw>
          </a:effectLst>
        </p:spPr>
      </p:pic>
      <p:pic>
        <p:nvPicPr>
          <p:cNvPr id="183" name="Picture 12"/>
          <p:cNvPicPr/>
          <p:nvPr/>
        </p:nvPicPr>
        <p:blipFill>
          <a:blip r:embed="rId5"/>
          <a:stretch/>
        </p:blipFill>
        <p:spPr>
          <a:xfrm>
            <a:off x="4582080" y="1280160"/>
            <a:ext cx="2182320" cy="1611360"/>
          </a:xfrm>
          <a:prstGeom prst="rect">
            <a:avLst/>
          </a:prstGeom>
          <a:ln>
            <a:noFill/>
          </a:ln>
          <a:effectLst>
            <a:outerShdw blurRad="50800" dist="38100" dir="2700000" algn="tl" rotWithShape="0">
              <a:srgbClr val="000000">
                <a:alpha val="40000"/>
              </a:srgbClr>
            </a:outerShdw>
          </a:effectLst>
        </p:spPr>
      </p:pic>
      <p:pic>
        <p:nvPicPr>
          <p:cNvPr id="184" name="Picture 9"/>
          <p:cNvPicPr/>
          <p:nvPr/>
        </p:nvPicPr>
        <p:blipFill>
          <a:blip r:embed="rId6"/>
          <a:stretch/>
        </p:blipFill>
        <p:spPr>
          <a:xfrm>
            <a:off x="6859800" y="2103120"/>
            <a:ext cx="2099160" cy="1581120"/>
          </a:xfrm>
          <a:prstGeom prst="rect">
            <a:avLst/>
          </a:prstGeom>
          <a:ln>
            <a:noFill/>
          </a:ln>
          <a:effectLst>
            <a:outerShdw blurRad="50800" dist="38100" dir="2700000" algn="tl" rotWithShape="0">
              <a:srgbClr val="000000">
                <a:alpha val="40000"/>
              </a:srgbClr>
            </a:outerShdw>
          </a:effectLst>
        </p:spPr>
      </p:pic>
      <p:sp>
        <p:nvSpPr>
          <p:cNvPr id="185" name="CustomShape 5"/>
          <p:cNvSpPr/>
          <p:nvPr/>
        </p:nvSpPr>
        <p:spPr>
          <a:xfrm>
            <a:off x="55440" y="3148200"/>
            <a:ext cx="2502720" cy="151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b="1" strike="noStrike">
                <a:solidFill>
                  <a:srgbClr val="000000"/>
                </a:solidFill>
                <a:latin typeface="Calibri"/>
                <a:ea typeface="DejaVu Sans"/>
              </a:rPr>
              <a:t>Welcoming and Accessible</a:t>
            </a:r>
            <a:endParaRPr/>
          </a:p>
          <a:p>
            <a:pPr algn="ctr">
              <a:lnSpc>
                <a:spcPct val="100000"/>
              </a:lnSpc>
            </a:pPr>
            <a:r>
              <a:rPr lang="en-US" b="1" strike="noStrike">
                <a:solidFill>
                  <a:srgbClr val="000000"/>
                </a:solidFill>
                <a:latin typeface="Calibri"/>
                <a:ea typeface="DejaVu Sans"/>
              </a:rPr>
              <a:t>Environment</a:t>
            </a:r>
            <a:endParaRPr/>
          </a:p>
          <a:p>
            <a:pPr algn="ctr">
              <a:lnSpc>
                <a:spcPct val="100000"/>
              </a:lnSpc>
            </a:pPr>
            <a:r>
              <a:rPr lang="en-US" b="1" strike="noStrike">
                <a:solidFill>
                  <a:srgbClr val="000000"/>
                </a:solidFill>
                <a:latin typeface="Calibri"/>
                <a:ea typeface="DejaVu Sans"/>
              </a:rPr>
              <a:t>+</a:t>
            </a:r>
            <a:endParaRPr/>
          </a:p>
          <a:p>
            <a:pPr algn="ctr">
              <a:lnSpc>
                <a:spcPct val="100000"/>
              </a:lnSpc>
            </a:pPr>
            <a:r>
              <a:rPr lang="en-US" b="1" strike="noStrike">
                <a:solidFill>
                  <a:srgbClr val="000000"/>
                </a:solidFill>
                <a:latin typeface="Calibri"/>
                <a:ea typeface="DejaVu Sans"/>
              </a:rPr>
              <a:t>Top Student/Faculty</a:t>
            </a:r>
            <a:endParaRPr/>
          </a:p>
          <a:p>
            <a:pPr algn="ctr">
              <a:lnSpc>
                <a:spcPct val="100000"/>
              </a:lnSpc>
            </a:pPr>
            <a:r>
              <a:rPr lang="en-US" b="1" strike="noStrike">
                <a:solidFill>
                  <a:srgbClr val="000000"/>
                </a:solidFill>
                <a:latin typeface="Calibri"/>
                <a:ea typeface="DejaVu Sans"/>
              </a:rPr>
              <a:t>Interaction</a:t>
            </a:r>
            <a:endParaRPr/>
          </a:p>
        </p:txBody>
      </p:sp>
      <p:sp>
        <p:nvSpPr>
          <p:cNvPr id="186" name="CustomShape 6"/>
          <p:cNvSpPr/>
          <p:nvPr/>
        </p:nvSpPr>
        <p:spPr>
          <a:xfrm>
            <a:off x="2377440" y="4156920"/>
            <a:ext cx="2192400" cy="105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b="1" strike="noStrike">
                <a:solidFill>
                  <a:srgbClr val="000000"/>
                </a:solidFill>
                <a:latin typeface="Calibri"/>
                <a:ea typeface="DejaVu Sans"/>
              </a:rPr>
              <a:t>Quality of Education</a:t>
            </a:r>
            <a:endParaRPr/>
          </a:p>
          <a:p>
            <a:pPr algn="ctr">
              <a:lnSpc>
                <a:spcPct val="100000"/>
              </a:lnSpc>
            </a:pPr>
            <a:r>
              <a:rPr lang="en-US" b="1" strike="noStrike">
                <a:solidFill>
                  <a:srgbClr val="000000"/>
                </a:solidFill>
                <a:latin typeface="Calibri"/>
                <a:ea typeface="DejaVu Sans"/>
              </a:rPr>
              <a:t>+</a:t>
            </a:r>
            <a:endParaRPr/>
          </a:p>
          <a:p>
            <a:pPr algn="ctr">
              <a:lnSpc>
                <a:spcPct val="100000"/>
              </a:lnSpc>
            </a:pPr>
            <a:r>
              <a:rPr lang="en-US" b="1" strike="noStrike">
                <a:solidFill>
                  <a:srgbClr val="000000"/>
                </a:solidFill>
                <a:latin typeface="Calibri"/>
                <a:ea typeface="DejaVu Sans"/>
              </a:rPr>
              <a:t>Undergraduate Research</a:t>
            </a:r>
            <a:endParaRPr/>
          </a:p>
        </p:txBody>
      </p:sp>
      <p:sp>
        <p:nvSpPr>
          <p:cNvPr id="187" name="CustomShape 7"/>
          <p:cNvSpPr/>
          <p:nvPr/>
        </p:nvSpPr>
        <p:spPr>
          <a:xfrm>
            <a:off x="4572000" y="3108960"/>
            <a:ext cx="2184120" cy="77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b="1" strike="noStrike">
                <a:solidFill>
                  <a:srgbClr val="000000"/>
                </a:solidFill>
                <a:latin typeface="Calibri"/>
                <a:ea typeface="DejaVu Sans"/>
              </a:rPr>
              <a:t>Experiential Learning</a:t>
            </a:r>
            <a:endParaRPr/>
          </a:p>
          <a:p>
            <a:pPr algn="ctr">
              <a:lnSpc>
                <a:spcPct val="100000"/>
              </a:lnSpc>
            </a:pPr>
            <a:r>
              <a:rPr lang="en-US" b="1" strike="noStrike">
                <a:solidFill>
                  <a:srgbClr val="000000"/>
                </a:solidFill>
                <a:latin typeface="Calibri"/>
                <a:ea typeface="DejaVu Sans"/>
              </a:rPr>
              <a:t>+</a:t>
            </a:r>
            <a:endParaRPr/>
          </a:p>
          <a:p>
            <a:pPr algn="ctr">
              <a:lnSpc>
                <a:spcPct val="100000"/>
              </a:lnSpc>
            </a:pPr>
            <a:r>
              <a:rPr lang="en-US" b="1" strike="noStrike">
                <a:solidFill>
                  <a:srgbClr val="000000"/>
                </a:solidFill>
                <a:latin typeface="Calibri"/>
                <a:ea typeface="DejaVu Sans"/>
              </a:rPr>
              <a:t>COOP Options</a:t>
            </a:r>
            <a:endParaRPr/>
          </a:p>
        </p:txBody>
      </p:sp>
      <p:sp>
        <p:nvSpPr>
          <p:cNvPr id="188" name="CustomShape 8"/>
          <p:cNvSpPr/>
          <p:nvPr/>
        </p:nvSpPr>
        <p:spPr>
          <a:xfrm>
            <a:off x="6998760" y="3974040"/>
            <a:ext cx="1960200" cy="77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b="1" strike="noStrike">
                <a:solidFill>
                  <a:srgbClr val="000000"/>
                </a:solidFill>
                <a:latin typeface="Calibri"/>
                <a:ea typeface="DejaVu Sans"/>
              </a:rPr>
              <a:t>Academic Advising</a:t>
            </a:r>
            <a:endParaRPr/>
          </a:p>
          <a:p>
            <a:pPr algn="ctr">
              <a:lnSpc>
                <a:spcPct val="100000"/>
              </a:lnSpc>
            </a:pPr>
            <a:r>
              <a:rPr lang="en-US" b="1" strike="noStrike">
                <a:solidFill>
                  <a:srgbClr val="000000"/>
                </a:solidFill>
                <a:latin typeface="Calibri"/>
                <a:ea typeface="DejaVu Sans"/>
              </a:rPr>
              <a:t>And</a:t>
            </a:r>
            <a:endParaRPr/>
          </a:p>
          <a:p>
            <a:pPr algn="ctr">
              <a:lnSpc>
                <a:spcPct val="100000"/>
              </a:lnSpc>
            </a:pPr>
            <a:r>
              <a:rPr lang="en-US" b="1" strike="noStrike">
                <a:solidFill>
                  <a:srgbClr val="000000"/>
                </a:solidFill>
                <a:latin typeface="Calibri"/>
                <a:ea typeface="DejaVu Sans"/>
              </a:rPr>
              <a:t>Academic Support</a:t>
            </a:r>
            <a:endParaRPr/>
          </a:p>
        </p:txBody>
      </p:sp>
      <p:sp>
        <p:nvSpPr>
          <p:cNvPr id="189" name="CustomShape 9"/>
          <p:cNvSpPr/>
          <p:nvPr/>
        </p:nvSpPr>
        <p:spPr>
          <a:xfrm>
            <a:off x="826560" y="5466960"/>
            <a:ext cx="6303600" cy="74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a:solidFill>
                  <a:srgbClr val="CD0920"/>
                </a:solidFill>
                <a:latin typeface="Calibri"/>
                <a:ea typeface="DejaVu Sans"/>
              </a:rPr>
              <a:t>Join Brock Science Family:</a:t>
            </a:r>
            <a:endParaRPr/>
          </a:p>
          <a:p>
            <a:pPr>
              <a:lnSpc>
                <a:spcPct val="100000"/>
              </a:lnSpc>
            </a:pPr>
            <a:r>
              <a:rPr lang="en-US" sz="2400" b="1" strike="noStrike">
                <a:solidFill>
                  <a:srgbClr val="000000"/>
                </a:solidFill>
                <a:latin typeface="Calibri"/>
                <a:ea typeface="DejaVu Sans"/>
              </a:rPr>
              <a:t>1800+ Students and 120 Professors &amp; Instructors</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pic>
        <p:nvPicPr>
          <p:cNvPr id="191" name="Picture 3"/>
          <p:cNvPicPr/>
          <p:nvPr/>
        </p:nvPicPr>
        <p:blipFill>
          <a:blip r:embed="rId3"/>
          <a:stretch/>
        </p:blipFill>
        <p:spPr>
          <a:xfrm>
            <a:off x="0" y="0"/>
            <a:ext cx="9141480" cy="1140480"/>
          </a:xfrm>
          <a:prstGeom prst="rect">
            <a:avLst/>
          </a:prstGeom>
          <a:ln>
            <a:noFill/>
          </a:ln>
        </p:spPr>
      </p:pic>
      <p:sp>
        <p:nvSpPr>
          <p:cNvPr id="192" name="CustomShape 2"/>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93" name="CustomShape 3"/>
          <p:cNvSpPr/>
          <p:nvPr/>
        </p:nvSpPr>
        <p:spPr>
          <a:xfrm>
            <a:off x="0" y="1371600"/>
            <a:ext cx="8985600" cy="90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400" b="1" strike="noStrike" dirty="0">
                <a:solidFill>
                  <a:srgbClr val="008000"/>
                </a:solidFill>
                <a:latin typeface="Calibri"/>
                <a:ea typeface="DejaVu Sans"/>
              </a:rPr>
              <a:t>BROCK RANKING IN THE TOP 4</a:t>
            </a:r>
            <a:endParaRPr dirty="0"/>
          </a:p>
          <a:p>
            <a:pPr algn="ctr">
              <a:lnSpc>
                <a:spcPct val="100000"/>
              </a:lnSpc>
            </a:pPr>
            <a:r>
              <a:rPr lang="en-US" sz="2400" b="1" strike="noStrike" dirty="0">
                <a:solidFill>
                  <a:srgbClr val="3366FF"/>
                </a:solidFill>
                <a:latin typeface="Calibri"/>
                <a:ea typeface="DejaVu Sans"/>
              </a:rPr>
              <a:t>(Amongst </a:t>
            </a:r>
            <a:r>
              <a:rPr lang="en-US" sz="2400" b="1" strike="noStrike" dirty="0" smtClean="0">
                <a:solidFill>
                  <a:srgbClr val="3366FF"/>
                </a:solidFill>
                <a:latin typeface="Calibri"/>
                <a:ea typeface="DejaVu Sans"/>
              </a:rPr>
              <a:t>13 </a:t>
            </a:r>
            <a:r>
              <a:rPr lang="en-US" sz="2400" b="1" strike="noStrike" dirty="0">
                <a:solidFill>
                  <a:srgbClr val="3366FF"/>
                </a:solidFill>
                <a:latin typeface="Calibri"/>
                <a:ea typeface="DejaVu Sans"/>
              </a:rPr>
              <a:t>Medium Size </a:t>
            </a:r>
            <a:r>
              <a:rPr lang="en-US" sz="2400" b="1" dirty="0" smtClean="0">
                <a:solidFill>
                  <a:srgbClr val="3366FF"/>
                </a:solidFill>
                <a:latin typeface="Calibri"/>
              </a:rPr>
              <a:t>Comprehensive Universities</a:t>
            </a:r>
            <a:r>
              <a:rPr lang="en-US" sz="2400" b="1" strike="noStrike" dirty="0">
                <a:solidFill>
                  <a:srgbClr val="3366FF"/>
                </a:solidFill>
                <a:latin typeface="Calibri"/>
                <a:ea typeface="DejaVu Sans"/>
              </a:rPr>
              <a:t>)</a:t>
            </a:r>
            <a:endParaRPr dirty="0"/>
          </a:p>
        </p:txBody>
      </p:sp>
      <p:graphicFrame>
        <p:nvGraphicFramePr>
          <p:cNvPr id="194" name="Table 4"/>
          <p:cNvGraphicFramePr/>
          <p:nvPr/>
        </p:nvGraphicFramePr>
        <p:xfrm>
          <a:off x="367920" y="2752560"/>
          <a:ext cx="8388000" cy="2668320"/>
        </p:xfrm>
        <a:graphic>
          <a:graphicData uri="http://schemas.openxmlformats.org/drawingml/2006/table">
            <a:tbl>
              <a:tblPr/>
              <a:tblGrid>
                <a:gridCol w="4194000"/>
                <a:gridCol w="4194000"/>
              </a:tblGrid>
              <a:tr h="827280">
                <a:tc>
                  <a:txBody>
                    <a:bodyPr/>
                    <a:lstStyle/>
                    <a:p>
                      <a:endParaRPr lang="en-US"/>
                    </a:p>
                  </a:txBody>
                  <a:tcPr/>
                </a:tc>
                <a:tc>
                  <a:txBody>
                    <a:bodyPr/>
                    <a:lstStyle/>
                    <a:p>
                      <a:endParaRPr lang="en-US"/>
                    </a:p>
                  </a:txBody>
                  <a:tcPr/>
                </a:tc>
              </a:tr>
              <a:tr h="459720">
                <a:tc>
                  <a:txBody>
                    <a:bodyPr/>
                    <a:lstStyle/>
                    <a:p>
                      <a:pPr>
                        <a:lnSpc>
                          <a:spcPct val="100000"/>
                        </a:lnSpc>
                      </a:pPr>
                      <a:r>
                        <a:rPr lang="en-US" sz="2400" b="1" strike="noStrike">
                          <a:solidFill>
                            <a:srgbClr val="000000"/>
                          </a:solidFill>
                          <a:latin typeface="Calibri"/>
                        </a:rPr>
                        <a:t>Most  Satisfied Students</a:t>
                      </a:r>
                      <a:endParaRPr/>
                    </a:p>
                  </a:txBody>
                  <a:tcPr/>
                </a:tc>
                <a:tc>
                  <a:txBody>
                    <a:bodyPr/>
                    <a:lstStyle/>
                    <a:p>
                      <a:pPr>
                        <a:lnSpc>
                          <a:spcPct val="100000"/>
                        </a:lnSpc>
                      </a:pPr>
                      <a:r>
                        <a:rPr lang="en-US" sz="2400" b="1" strike="noStrike">
                          <a:solidFill>
                            <a:srgbClr val="000000"/>
                          </a:solidFill>
                          <a:latin typeface="Calibri"/>
                        </a:rPr>
                        <a:t>Quality of Graduates</a:t>
                      </a:r>
                      <a:endParaRPr/>
                    </a:p>
                  </a:txBody>
                  <a:tcPr/>
                </a:tc>
              </a:tr>
              <a:tr h="459720">
                <a:tc>
                  <a:txBody>
                    <a:bodyPr/>
                    <a:lstStyle/>
                    <a:p>
                      <a:pPr>
                        <a:lnSpc>
                          <a:spcPct val="100000"/>
                        </a:lnSpc>
                      </a:pPr>
                      <a:r>
                        <a:rPr lang="en-US" sz="2400" b="1" strike="noStrike">
                          <a:solidFill>
                            <a:srgbClr val="000000"/>
                          </a:solidFill>
                          <a:latin typeface="Calibri"/>
                        </a:rPr>
                        <a:t>Campus Atmosphere</a:t>
                      </a:r>
                      <a:endParaRPr/>
                    </a:p>
                  </a:txBody>
                  <a:tcPr/>
                </a:tc>
                <a:tc>
                  <a:txBody>
                    <a:bodyPr/>
                    <a:lstStyle/>
                    <a:p>
                      <a:pPr>
                        <a:lnSpc>
                          <a:spcPct val="100000"/>
                        </a:lnSpc>
                      </a:pPr>
                      <a:r>
                        <a:rPr lang="en-US" sz="2400" b="1" strike="noStrike">
                          <a:solidFill>
                            <a:srgbClr val="000000"/>
                          </a:solidFill>
                          <a:latin typeface="Calibri"/>
                        </a:rPr>
                        <a:t>Academic Advising</a:t>
                      </a:r>
                      <a:endParaRPr/>
                    </a:p>
                  </a:txBody>
                  <a:tcPr/>
                </a:tc>
              </a:tr>
              <a:tr h="460800">
                <a:tc>
                  <a:txBody>
                    <a:bodyPr/>
                    <a:lstStyle/>
                    <a:p>
                      <a:pPr>
                        <a:lnSpc>
                          <a:spcPct val="100000"/>
                        </a:lnSpc>
                      </a:pPr>
                      <a:r>
                        <a:rPr lang="en-US" sz="2400" b="1" strike="noStrike">
                          <a:solidFill>
                            <a:srgbClr val="000000"/>
                          </a:solidFill>
                          <a:latin typeface="Calibri"/>
                        </a:rPr>
                        <a:t>Academic Counselling</a:t>
                      </a:r>
                      <a:endParaRPr/>
                    </a:p>
                  </a:txBody>
                  <a:tcPr/>
                </a:tc>
                <a:tc>
                  <a:txBody>
                    <a:bodyPr/>
                    <a:lstStyle/>
                    <a:p>
                      <a:pPr>
                        <a:lnSpc>
                          <a:spcPct val="100000"/>
                        </a:lnSpc>
                      </a:pPr>
                      <a:r>
                        <a:rPr lang="en-US" sz="2400" b="1" strike="noStrike">
                          <a:solidFill>
                            <a:srgbClr val="000000"/>
                          </a:solidFill>
                          <a:latin typeface="Calibri"/>
                        </a:rPr>
                        <a:t>Residences</a:t>
                      </a:r>
                      <a:endParaRPr/>
                    </a:p>
                  </a:txBody>
                  <a:tcPr/>
                </a:tc>
              </a:tr>
              <a:tr h="460800">
                <a:tc>
                  <a:txBody>
                    <a:bodyPr/>
                    <a:lstStyle/>
                    <a:p>
                      <a:r>
                        <a:rPr lang="en-US" sz="2400" b="1" strike="noStrike">
                          <a:solidFill>
                            <a:srgbClr val="000000"/>
                          </a:solidFill>
                          <a:latin typeface="Calibri"/>
                        </a:rPr>
                        <a:t>Research Opportunities (5)</a:t>
                      </a:r>
                      <a:endParaRPr/>
                    </a:p>
                  </a:txBody>
                  <a:tcPr/>
                </a:tc>
                <a:tc>
                  <a:txBody>
                    <a:bodyPr/>
                    <a:lstStyle/>
                    <a:p>
                      <a:r>
                        <a:rPr lang="en-US" sz="2400" b="1" strike="noStrike">
                          <a:solidFill>
                            <a:srgbClr val="000000"/>
                          </a:solidFill>
                          <a:latin typeface="Calibri"/>
                        </a:rPr>
                        <a:t>Instructor's teaching style</a:t>
                      </a:r>
                      <a:endParaRPr/>
                    </a:p>
                  </a:txBody>
                  <a:tcPr/>
                </a:tc>
              </a:tr>
            </a:tbl>
          </a:graphicData>
        </a:graphic>
      </p:graphicFrame>
      <p:sp>
        <p:nvSpPr>
          <p:cNvPr id="195" name="CustomShape 5"/>
          <p:cNvSpPr/>
          <p:nvPr/>
        </p:nvSpPr>
        <p:spPr>
          <a:xfrm>
            <a:off x="265320" y="5655960"/>
            <a:ext cx="8593200" cy="1074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u="sng" strike="noStrike" dirty="0">
                <a:solidFill>
                  <a:srgbClr val="0000FF"/>
                </a:solidFill>
                <a:latin typeface="Calibri"/>
                <a:ea typeface="DejaVu Sans"/>
              </a:rPr>
              <a:t>http://</a:t>
            </a:r>
            <a:r>
              <a:rPr lang="en-US" sz="2000" u="sng" strike="noStrike" dirty="0" err="1">
                <a:solidFill>
                  <a:srgbClr val="0000FF"/>
                </a:solidFill>
                <a:latin typeface="Calibri"/>
                <a:ea typeface="DejaVu Sans"/>
              </a:rPr>
              <a:t>www.theglobeandmail.com</a:t>
            </a:r>
            <a:r>
              <a:rPr lang="en-US" sz="2000" u="sng" strike="noStrike" dirty="0">
                <a:solidFill>
                  <a:srgbClr val="0000FF"/>
                </a:solidFill>
                <a:latin typeface="Calibri"/>
                <a:ea typeface="DejaVu Sans"/>
              </a:rPr>
              <a:t>/news/national/education/</a:t>
            </a:r>
            <a:r>
              <a:rPr lang="en-US" sz="2000" u="sng" strike="noStrike" dirty="0" err="1">
                <a:solidFill>
                  <a:srgbClr val="0000FF"/>
                </a:solidFill>
                <a:latin typeface="Calibri"/>
                <a:ea typeface="DejaVu Sans"/>
              </a:rPr>
              <a:t>canadian</a:t>
            </a:r>
            <a:r>
              <a:rPr lang="en-US" sz="2000" u="sng" strike="noStrike" dirty="0">
                <a:solidFill>
                  <a:srgbClr val="0000FF"/>
                </a:solidFill>
                <a:latin typeface="Calibri"/>
                <a:ea typeface="DejaVu Sans"/>
              </a:rPr>
              <a:t>-university-report/canadian-university-report-2013-student-satisfaction-survey-results/article4631980/</a:t>
            </a:r>
            <a:endParaRPr dirty="0"/>
          </a:p>
        </p:txBody>
      </p:sp>
      <p:sp>
        <p:nvSpPr>
          <p:cNvPr id="196" name="CustomShape 6"/>
          <p:cNvSpPr/>
          <p:nvPr/>
        </p:nvSpPr>
        <p:spPr>
          <a:xfrm>
            <a:off x="457200" y="2987640"/>
            <a:ext cx="3317400" cy="45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a:solidFill>
                  <a:srgbClr val="000000"/>
                </a:solidFill>
                <a:latin typeface="Arial"/>
                <a:ea typeface="DejaVu Sans"/>
              </a:rPr>
              <a:t>Quality of Education</a:t>
            </a:r>
            <a:endParaRPr/>
          </a:p>
        </p:txBody>
      </p:sp>
      <p:sp>
        <p:nvSpPr>
          <p:cNvPr id="197" name="CustomShape 7"/>
          <p:cNvSpPr/>
          <p:nvPr/>
        </p:nvSpPr>
        <p:spPr>
          <a:xfrm>
            <a:off x="4712760" y="2862720"/>
            <a:ext cx="3971880" cy="69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a:solidFill>
                  <a:srgbClr val="3366FF"/>
                </a:solidFill>
                <a:latin typeface="Arial"/>
                <a:ea typeface="DejaVu Sans"/>
              </a:rPr>
              <a:t>Student-Faculty interaction</a:t>
            </a:r>
            <a:endParaRPr/>
          </a:p>
          <a:p>
            <a:pPr>
              <a:lnSpc>
                <a:spcPct val="100000"/>
              </a:lnSpc>
            </a:pPr>
            <a:r>
              <a:rPr lang="en-US" sz="2000" b="1" strike="noStrike">
                <a:solidFill>
                  <a:srgbClr val="3366FF"/>
                </a:solidFill>
                <a:latin typeface="Arial"/>
                <a:ea typeface="DejaVu Sans"/>
              </a:rPr>
              <a:t>(+9% Ontario Univ. Average)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53"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pic>
        <p:nvPicPr>
          <p:cNvPr id="154" name="Picture 3"/>
          <p:cNvPicPr/>
          <p:nvPr/>
        </p:nvPicPr>
        <p:blipFill>
          <a:blip r:embed="rId2"/>
          <a:stretch/>
        </p:blipFill>
        <p:spPr>
          <a:xfrm>
            <a:off x="0" y="0"/>
            <a:ext cx="9141480" cy="1140480"/>
          </a:xfrm>
          <a:prstGeom prst="rect">
            <a:avLst/>
          </a:prstGeom>
          <a:ln>
            <a:noFill/>
          </a:ln>
        </p:spPr>
      </p:pic>
      <p:sp>
        <p:nvSpPr>
          <p:cNvPr id="155"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56" name="CustomShape 4"/>
          <p:cNvSpPr/>
          <p:nvPr/>
        </p:nvSpPr>
        <p:spPr>
          <a:xfrm>
            <a:off x="221419" y="1140480"/>
            <a:ext cx="8062200" cy="252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strike="noStrike" dirty="0">
                <a:solidFill>
                  <a:srgbClr val="4F81BD"/>
                </a:solidFill>
                <a:latin typeface="Calibri"/>
                <a:ea typeface="DejaVu Sans"/>
              </a:rPr>
              <a:t>Welcome and thank you for your interest in Brock University </a:t>
            </a:r>
            <a:endParaRPr dirty="0"/>
          </a:p>
          <a:p>
            <a:pPr algn="ctr">
              <a:lnSpc>
                <a:spcPct val="100000"/>
              </a:lnSpc>
            </a:pPr>
            <a:r>
              <a:rPr lang="en-US" sz="4000" strike="noStrike" dirty="0">
                <a:solidFill>
                  <a:srgbClr val="4F81BD"/>
                </a:solidFill>
                <a:latin typeface="Calibri"/>
                <a:ea typeface="DejaVu Sans"/>
              </a:rPr>
              <a:t>and the</a:t>
            </a:r>
            <a:endParaRPr dirty="0"/>
          </a:p>
          <a:p>
            <a:pPr algn="ctr">
              <a:lnSpc>
                <a:spcPct val="100000"/>
              </a:lnSpc>
            </a:pPr>
            <a:r>
              <a:rPr lang="en-US" sz="4000" strike="noStrike" dirty="0">
                <a:solidFill>
                  <a:srgbClr val="4F81BD"/>
                </a:solidFill>
                <a:latin typeface="Calibri"/>
                <a:ea typeface="DejaVu Sans"/>
              </a:rPr>
              <a:t>Faculty of Math and Science</a:t>
            </a:r>
            <a:endParaRPr dirty="0"/>
          </a:p>
        </p:txBody>
      </p:sp>
      <p:sp>
        <p:nvSpPr>
          <p:cNvPr id="2" name="Rectangle 1"/>
          <p:cNvSpPr/>
          <p:nvPr/>
        </p:nvSpPr>
        <p:spPr>
          <a:xfrm>
            <a:off x="418004" y="4146611"/>
            <a:ext cx="2242491" cy="1200329"/>
          </a:xfrm>
          <a:prstGeom prst="rect">
            <a:avLst/>
          </a:prstGeom>
        </p:spPr>
        <p:txBody>
          <a:bodyPr wrap="square">
            <a:spAutoFit/>
          </a:bodyPr>
          <a:lstStyle/>
          <a:p>
            <a:r>
              <a:rPr lang="en-US" dirty="0"/>
              <a:t>Alan Castle</a:t>
            </a:r>
          </a:p>
          <a:p>
            <a:r>
              <a:rPr lang="en-US" dirty="0"/>
              <a:t>Dean</a:t>
            </a:r>
          </a:p>
          <a:p>
            <a:r>
              <a:rPr lang="en-US" dirty="0">
                <a:hlinkClick r:id="rId3"/>
              </a:rPr>
              <a:t>acastle@brocku.ca</a:t>
            </a:r>
            <a:endParaRPr lang="en-US" dirty="0"/>
          </a:p>
          <a:p>
            <a:r>
              <a:rPr lang="en-US" dirty="0"/>
              <a:t>MC D418</a:t>
            </a:r>
          </a:p>
        </p:txBody>
      </p:sp>
      <p:sp>
        <p:nvSpPr>
          <p:cNvPr id="3" name="Rectangle 2"/>
          <p:cNvSpPr/>
          <p:nvPr/>
        </p:nvSpPr>
        <p:spPr>
          <a:xfrm>
            <a:off x="3071326" y="4218153"/>
            <a:ext cx="2029028" cy="1200329"/>
          </a:xfrm>
          <a:prstGeom prst="rect">
            <a:avLst/>
          </a:prstGeom>
        </p:spPr>
        <p:txBody>
          <a:bodyPr wrap="square">
            <a:spAutoFit/>
          </a:bodyPr>
          <a:lstStyle/>
          <a:p>
            <a:r>
              <a:rPr lang="en-US" dirty="0">
                <a:solidFill>
                  <a:srgbClr val="000000"/>
                </a:solidFill>
              </a:rPr>
              <a:t>Shyamal Bose</a:t>
            </a:r>
          </a:p>
          <a:p>
            <a:r>
              <a:rPr lang="en-US" dirty="0"/>
              <a:t>Associate Dean</a:t>
            </a:r>
          </a:p>
          <a:p>
            <a:r>
              <a:rPr lang="en-US" dirty="0">
                <a:hlinkClick r:id="rId4"/>
              </a:rPr>
              <a:t>sbose@brocku.ca</a:t>
            </a:r>
            <a:endParaRPr lang="en-US" dirty="0"/>
          </a:p>
          <a:p>
            <a:r>
              <a:rPr lang="en-US" dirty="0"/>
              <a:t>MC B207</a:t>
            </a:r>
          </a:p>
        </p:txBody>
      </p:sp>
      <p:sp>
        <p:nvSpPr>
          <p:cNvPr id="4" name="Rectangle 3"/>
          <p:cNvSpPr/>
          <p:nvPr/>
        </p:nvSpPr>
        <p:spPr>
          <a:xfrm>
            <a:off x="5913430" y="4198186"/>
            <a:ext cx="2688560" cy="1200329"/>
          </a:xfrm>
          <a:prstGeom prst="rect">
            <a:avLst/>
          </a:prstGeom>
        </p:spPr>
        <p:txBody>
          <a:bodyPr wrap="square">
            <a:spAutoFit/>
          </a:bodyPr>
          <a:lstStyle/>
          <a:p>
            <a:r>
              <a:rPr lang="en-US" dirty="0">
                <a:solidFill>
                  <a:srgbClr val="000000"/>
                </a:solidFill>
              </a:rPr>
              <a:t>Heather </a:t>
            </a:r>
            <a:r>
              <a:rPr lang="en-US" dirty="0" err="1">
                <a:solidFill>
                  <a:srgbClr val="000000"/>
                </a:solidFill>
              </a:rPr>
              <a:t>Bellisario</a:t>
            </a:r>
            <a:endParaRPr lang="en-US" dirty="0">
              <a:solidFill>
                <a:srgbClr val="000000"/>
              </a:solidFill>
            </a:endParaRPr>
          </a:p>
          <a:p>
            <a:r>
              <a:rPr lang="en-US" dirty="0"/>
              <a:t>Academic Advisor</a:t>
            </a:r>
          </a:p>
          <a:p>
            <a:r>
              <a:rPr lang="en-US" dirty="0">
                <a:hlinkClick r:id="rId5"/>
              </a:rPr>
              <a:t>hbellisario@brocku.ca</a:t>
            </a:r>
            <a:endParaRPr lang="en-US" dirty="0"/>
          </a:p>
          <a:p>
            <a:r>
              <a:rPr lang="en-US" dirty="0"/>
              <a:t>MC D471</a:t>
            </a:r>
          </a:p>
        </p:txBody>
      </p:sp>
      <p:sp>
        <p:nvSpPr>
          <p:cNvPr id="10" name="TextBox 9"/>
          <p:cNvSpPr txBox="1"/>
          <p:nvPr/>
        </p:nvSpPr>
        <p:spPr>
          <a:xfrm>
            <a:off x="339310" y="5391266"/>
            <a:ext cx="2696048" cy="1477328"/>
          </a:xfrm>
          <a:prstGeom prst="rect">
            <a:avLst/>
          </a:prstGeom>
          <a:noFill/>
        </p:spPr>
        <p:txBody>
          <a:bodyPr wrap="square" rtlCol="0">
            <a:spAutoFit/>
          </a:bodyPr>
          <a:lstStyle/>
          <a:p>
            <a:r>
              <a:rPr lang="en-US" kern="1200" dirty="0" err="1" smtClean="0">
                <a:solidFill>
                  <a:srgbClr val="000000"/>
                </a:solidFill>
              </a:rPr>
              <a:t>Milica</a:t>
            </a:r>
            <a:r>
              <a:rPr lang="en-US" kern="1200" dirty="0" smtClean="0">
                <a:solidFill>
                  <a:srgbClr val="000000"/>
                </a:solidFill>
              </a:rPr>
              <a:t> </a:t>
            </a:r>
            <a:r>
              <a:rPr lang="en-US" kern="1200" dirty="0" err="1" smtClean="0">
                <a:solidFill>
                  <a:srgbClr val="000000"/>
                </a:solidFill>
              </a:rPr>
              <a:t>Petkovic</a:t>
            </a:r>
            <a:endParaRPr lang="en-US" kern="1200" dirty="0" smtClean="0">
              <a:solidFill>
                <a:srgbClr val="000000"/>
              </a:solidFill>
            </a:endParaRPr>
          </a:p>
          <a:p>
            <a:r>
              <a:rPr lang="en-US" kern="1200" dirty="0" smtClean="0"/>
              <a:t>Outreach &amp; Comm. Officer</a:t>
            </a:r>
          </a:p>
          <a:p>
            <a:r>
              <a:rPr lang="en-US" kern="1200" dirty="0">
                <a:hlinkClick r:id="rId6"/>
              </a:rPr>
              <a:t>mpetkovic2@</a:t>
            </a:r>
            <a:r>
              <a:rPr lang="en-US" kern="1200" dirty="0" smtClean="0">
                <a:hlinkClick r:id="rId6"/>
              </a:rPr>
              <a:t>brocku.ca</a:t>
            </a:r>
            <a:endParaRPr lang="en-US" kern="1200" dirty="0" smtClean="0"/>
          </a:p>
          <a:p>
            <a:r>
              <a:rPr lang="cs-CZ" kern="1200" dirty="0"/>
              <a:t>MC D436</a:t>
            </a:r>
            <a:endParaRPr lang="en-US" kern="1200" dirty="0"/>
          </a:p>
        </p:txBody>
      </p:sp>
      <p:sp>
        <p:nvSpPr>
          <p:cNvPr id="5" name="Rectangle 4"/>
          <p:cNvSpPr/>
          <p:nvPr/>
        </p:nvSpPr>
        <p:spPr>
          <a:xfrm>
            <a:off x="3019844" y="5391266"/>
            <a:ext cx="2286000" cy="1477328"/>
          </a:xfrm>
          <a:prstGeom prst="rect">
            <a:avLst/>
          </a:prstGeom>
        </p:spPr>
        <p:txBody>
          <a:bodyPr>
            <a:spAutoFit/>
          </a:bodyPr>
          <a:lstStyle/>
          <a:p>
            <a:pPr lvl="0" defTabSz="914400"/>
            <a:r>
              <a:rPr lang="en-US" dirty="0">
                <a:solidFill>
                  <a:srgbClr val="000000"/>
                </a:solidFill>
              </a:rPr>
              <a:t>Daniel </a:t>
            </a:r>
            <a:r>
              <a:rPr lang="en-US" dirty="0" err="1">
                <a:solidFill>
                  <a:srgbClr val="000000"/>
                </a:solidFill>
              </a:rPr>
              <a:t>Lonergan</a:t>
            </a:r>
            <a:endParaRPr lang="en-US" dirty="0">
              <a:solidFill>
                <a:srgbClr val="000000"/>
              </a:solidFill>
            </a:endParaRPr>
          </a:p>
          <a:p>
            <a:pPr lvl="0" defTabSz="914400"/>
            <a:r>
              <a:rPr lang="en-US" dirty="0">
                <a:solidFill>
                  <a:prstClr val="black"/>
                </a:solidFill>
                <a:latin typeface="Calibri"/>
              </a:rPr>
              <a:t>Co-op, Career &amp; Experiential Education</a:t>
            </a:r>
          </a:p>
          <a:p>
            <a:pPr lvl="0" defTabSz="914400"/>
            <a:r>
              <a:rPr lang="en-US" dirty="0">
                <a:solidFill>
                  <a:prstClr val="black"/>
                </a:solidFill>
                <a:latin typeface="Calibri"/>
                <a:hlinkClick r:id="rId7"/>
              </a:rPr>
              <a:t>dlonergan@brocku.ca</a:t>
            </a:r>
            <a:endParaRPr lang="en-US" dirty="0">
              <a:solidFill>
                <a:prstClr val="black"/>
              </a:solidFill>
              <a:latin typeface="Calibri"/>
            </a:endParaRPr>
          </a:p>
          <a:p>
            <a:pPr lvl="0" defTabSz="914400"/>
            <a:r>
              <a:rPr lang="is-IS" dirty="0">
                <a:solidFill>
                  <a:prstClr val="black"/>
                </a:solidFill>
                <a:latin typeface="Calibri"/>
              </a:rPr>
              <a:t>MC D412</a:t>
            </a:r>
            <a:endParaRPr lang="en-US" dirty="0">
              <a:solidFill>
                <a:prstClr val="black"/>
              </a:solidFill>
              <a:latin typeface="Calibri"/>
            </a:endParaRPr>
          </a:p>
        </p:txBody>
      </p:sp>
      <p:sp>
        <p:nvSpPr>
          <p:cNvPr id="6" name="TextBox 5"/>
          <p:cNvSpPr txBox="1"/>
          <p:nvPr/>
        </p:nvSpPr>
        <p:spPr>
          <a:xfrm>
            <a:off x="6027007" y="5418482"/>
            <a:ext cx="3007516" cy="1200329"/>
          </a:xfrm>
          <a:prstGeom prst="rect">
            <a:avLst/>
          </a:prstGeom>
          <a:noFill/>
        </p:spPr>
        <p:txBody>
          <a:bodyPr wrap="none" rtlCol="0">
            <a:spAutoFit/>
          </a:bodyPr>
          <a:lstStyle/>
          <a:p>
            <a:r>
              <a:rPr lang="en-US" dirty="0" smtClean="0">
                <a:solidFill>
                  <a:srgbClr val="000000"/>
                </a:solidFill>
              </a:rPr>
              <a:t>Dorothy Witte</a:t>
            </a:r>
          </a:p>
          <a:p>
            <a:r>
              <a:rPr lang="en-US" dirty="0" smtClean="0">
                <a:solidFill>
                  <a:srgbClr val="000000"/>
                </a:solidFill>
              </a:rPr>
              <a:t>Executive Asst. to the Dean</a:t>
            </a:r>
          </a:p>
          <a:p>
            <a:r>
              <a:rPr lang="en-US" dirty="0" smtClean="0">
                <a:solidFill>
                  <a:srgbClr val="000000"/>
                </a:solidFill>
                <a:hlinkClick r:id="rId8"/>
              </a:rPr>
              <a:t>dwitte@brocku.ca</a:t>
            </a:r>
            <a:endParaRPr lang="en-US" dirty="0" smtClean="0">
              <a:solidFill>
                <a:srgbClr val="000000"/>
              </a:solidFill>
            </a:endParaRPr>
          </a:p>
          <a:p>
            <a:r>
              <a:rPr lang="en-US" dirty="0" smtClean="0">
                <a:solidFill>
                  <a:srgbClr val="000000"/>
                </a:solidFill>
              </a:rPr>
              <a:t>MC D407</a:t>
            </a:r>
            <a:endParaRPr lang="en-US" dirty="0">
              <a:solidFill>
                <a:srgbClr val="000000"/>
              </a:solidFill>
            </a:endParaRPr>
          </a:p>
        </p:txBody>
      </p:sp>
      <p:sp>
        <p:nvSpPr>
          <p:cNvPr id="7" name="TextBox 6"/>
          <p:cNvSpPr txBox="1"/>
          <p:nvPr/>
        </p:nvSpPr>
        <p:spPr>
          <a:xfrm>
            <a:off x="422830" y="3742851"/>
            <a:ext cx="1159730" cy="369332"/>
          </a:xfrm>
          <a:prstGeom prst="rect">
            <a:avLst/>
          </a:prstGeom>
          <a:noFill/>
        </p:spPr>
        <p:txBody>
          <a:bodyPr wrap="none" rtlCol="0">
            <a:spAutoFit/>
          </a:bodyPr>
          <a:lstStyle/>
          <a:p>
            <a:r>
              <a:rPr lang="en-US" dirty="0" smtClean="0"/>
              <a:t>Contacts:</a:t>
            </a:r>
            <a:endParaRPr lang="en-US"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04"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sp>
        <p:nvSpPr>
          <p:cNvPr id="206"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graphicFrame>
        <p:nvGraphicFramePr>
          <p:cNvPr id="207" name="Table 4"/>
          <p:cNvGraphicFramePr/>
          <p:nvPr>
            <p:extLst>
              <p:ext uri="{D42A27DB-BD31-4B8C-83A1-F6EECF244321}">
                <p14:modId xmlns:p14="http://schemas.microsoft.com/office/powerpoint/2010/main" val="384041281"/>
              </p:ext>
            </p:extLst>
          </p:nvPr>
        </p:nvGraphicFramePr>
        <p:xfrm>
          <a:off x="367829" y="191244"/>
          <a:ext cx="7435335" cy="6588770"/>
        </p:xfrm>
        <a:graphic>
          <a:graphicData uri="http://schemas.openxmlformats.org/drawingml/2006/table">
            <a:tbl>
              <a:tblPr/>
              <a:tblGrid>
                <a:gridCol w="4970373"/>
                <a:gridCol w="774997"/>
                <a:gridCol w="968822"/>
                <a:gridCol w="721143"/>
              </a:tblGrid>
              <a:tr h="1032488">
                <a:tc>
                  <a:txBody>
                    <a:bodyPr/>
                    <a:lstStyle/>
                    <a:p>
                      <a:pPr>
                        <a:lnSpc>
                          <a:spcPct val="100000"/>
                        </a:lnSpc>
                      </a:pPr>
                      <a:r>
                        <a:rPr lang="en-US" sz="2400" b="1" strike="noStrike" dirty="0" smtClean="0">
                          <a:solidFill>
                            <a:srgbClr val="801900"/>
                          </a:solidFill>
                          <a:effectLst>
                            <a:outerShdw blurRad="50800" dist="38100" dir="2700000" algn="tl" rotWithShape="0">
                              <a:prstClr val="black">
                                <a:alpha val="40000"/>
                              </a:prstClr>
                            </a:outerShdw>
                          </a:effectLst>
                          <a:latin typeface="Calibri"/>
                        </a:rPr>
                        <a:t>NSSE </a:t>
                      </a:r>
                      <a:r>
                        <a:rPr lang="en-US" sz="2400" b="1" strike="noStrike" dirty="0">
                          <a:solidFill>
                            <a:srgbClr val="801900"/>
                          </a:solidFill>
                          <a:effectLst>
                            <a:outerShdw blurRad="50800" dist="38100" dir="2700000" algn="tl" rotWithShape="0">
                              <a:prstClr val="black">
                                <a:alpha val="40000"/>
                              </a:prstClr>
                            </a:outerShdw>
                          </a:effectLst>
                          <a:latin typeface="Calibri"/>
                        </a:rPr>
                        <a:t>2014 SURVEY RESULTS</a:t>
                      </a:r>
                      <a:r>
                        <a:rPr lang="en-US" sz="2400" b="1" strike="noStrike" dirty="0">
                          <a:solidFill>
                            <a:srgbClr val="FFFFFF"/>
                          </a:solidFill>
                          <a:effectLst>
                            <a:outerShdw blurRad="50800" dist="38100" dir="2700000" algn="tl" rotWithShape="0">
                              <a:prstClr val="black">
                                <a:alpha val="40000"/>
                              </a:prstClr>
                            </a:outerShdw>
                          </a:effectLst>
                          <a:latin typeface="Calibri"/>
                        </a:rPr>
                        <a:t> </a:t>
                      </a:r>
                      <a:endParaRPr lang="en-US" sz="2400" b="0" strike="noStrike" dirty="0">
                        <a:solidFill>
                          <a:schemeClr val="tx1"/>
                        </a:solidFill>
                        <a:effectLst>
                          <a:outerShdw blurRad="50800" dist="38100" dir="2700000" algn="tl" rotWithShape="0">
                            <a:prstClr val="black">
                              <a:alpha val="40000"/>
                            </a:prstClr>
                          </a:outerShdw>
                        </a:effectLst>
                        <a:latin typeface="+mn-lt"/>
                      </a:endParaRPr>
                    </a:p>
                    <a:p>
                      <a:pPr>
                        <a:lnSpc>
                          <a:spcPct val="100000"/>
                        </a:lnSpc>
                      </a:pPr>
                      <a:r>
                        <a:rPr lang="en-US" sz="2000" b="1" strike="noStrike" dirty="0" smtClean="0">
                          <a:solidFill>
                            <a:srgbClr val="7E0021"/>
                          </a:solidFill>
                          <a:effectLst>
                            <a:outerShdw blurRad="50800" dist="38100" dir="2700000" algn="tl" rotWithShape="0">
                              <a:prstClr val="black">
                                <a:alpha val="40000"/>
                              </a:prstClr>
                            </a:outerShdw>
                          </a:effectLst>
                          <a:latin typeface="Calibri"/>
                        </a:rPr>
                        <a:t>(</a:t>
                      </a:r>
                      <a:r>
                        <a:rPr lang="en-US" sz="2000" b="1" strike="noStrike" dirty="0">
                          <a:solidFill>
                            <a:srgbClr val="7E0021"/>
                          </a:solidFill>
                          <a:effectLst>
                            <a:outerShdw blurRad="50800" dist="38100" dir="2700000" algn="tl" rotWithShape="0">
                              <a:prstClr val="black">
                                <a:alpha val="40000"/>
                              </a:prstClr>
                            </a:outerShdw>
                          </a:effectLst>
                          <a:latin typeface="Calibri"/>
                        </a:rPr>
                        <a:t>Final Year Students Participation: Brock = </a:t>
                      </a:r>
                      <a:r>
                        <a:rPr lang="en-US" sz="2000" b="1" strike="noStrike" dirty="0" smtClean="0">
                          <a:solidFill>
                            <a:srgbClr val="7E0021"/>
                          </a:solidFill>
                          <a:effectLst>
                            <a:outerShdw blurRad="50800" dist="38100" dir="2700000" algn="tl" rotWithShape="0">
                              <a:prstClr val="black">
                                <a:alpha val="40000"/>
                              </a:prstClr>
                            </a:outerShdw>
                          </a:effectLst>
                          <a:latin typeface="Calibri"/>
                        </a:rPr>
                        <a:t>   </a:t>
                      </a:r>
                      <a:r>
                        <a:rPr lang="en-US" sz="2000" b="1" strike="noStrike" baseline="0" dirty="0" smtClean="0">
                          <a:solidFill>
                            <a:srgbClr val="7E0021"/>
                          </a:solidFill>
                          <a:effectLst>
                            <a:outerShdw blurRad="50800" dist="38100" dir="2700000" algn="tl" rotWithShape="0">
                              <a:prstClr val="black">
                                <a:alpha val="40000"/>
                              </a:prstClr>
                            </a:outerShdw>
                          </a:effectLst>
                          <a:latin typeface="Calibri"/>
                        </a:rPr>
                        <a:t>  </a:t>
                      </a:r>
                      <a:r>
                        <a:rPr lang="en-US" sz="2000" b="1" strike="noStrike" dirty="0" smtClean="0">
                          <a:solidFill>
                            <a:srgbClr val="7E0021"/>
                          </a:solidFill>
                          <a:effectLst>
                            <a:outerShdw blurRad="50800" dist="38100" dir="2700000" algn="tl" rotWithShape="0">
                              <a:prstClr val="black">
                                <a:alpha val="40000"/>
                              </a:prstClr>
                            </a:outerShdw>
                          </a:effectLst>
                          <a:latin typeface="Calibri"/>
                        </a:rPr>
                        <a:t>45</a:t>
                      </a:r>
                      <a:r>
                        <a:rPr lang="en-US" sz="2000" b="1" strike="noStrike" dirty="0">
                          <a:solidFill>
                            <a:srgbClr val="7E0021"/>
                          </a:solidFill>
                          <a:effectLst>
                            <a:outerShdw blurRad="50800" dist="38100" dir="2700000" algn="tl" rotWithShape="0">
                              <a:prstClr val="black">
                                <a:alpha val="40000"/>
                              </a:prstClr>
                            </a:outerShdw>
                          </a:effectLst>
                          <a:latin typeface="Calibri"/>
                        </a:rPr>
                        <a:t>%, Ontario = 34%)</a:t>
                      </a:r>
                      <a:endParaRPr sz="2000" dirty="0">
                        <a:effectLst>
                          <a:outerShdw blurRad="50800" dist="38100" dir="2700000" algn="tl" rotWithShape="0">
                            <a:prstClr val="black">
                              <a:alpha val="40000"/>
                            </a:prstClr>
                          </a:outerShdw>
                        </a:effectLst>
                      </a:endParaRPr>
                    </a:p>
                  </a:txBody>
                  <a:tcPr/>
                </a:tc>
                <a:tc>
                  <a:txBody>
                    <a:bodyPr/>
                    <a:lstStyle/>
                    <a:p>
                      <a:pPr algn="ctr">
                        <a:lnSpc>
                          <a:spcPct val="100000"/>
                        </a:lnSpc>
                      </a:pPr>
                      <a:r>
                        <a:rPr lang="en-US" sz="1600" b="1" strike="noStrike">
                          <a:solidFill>
                            <a:srgbClr val="7E0021"/>
                          </a:solidFill>
                          <a:latin typeface="Calibri"/>
                        </a:rPr>
                        <a:t>BROCK</a:t>
                      </a:r>
                      <a:endParaRPr/>
                    </a:p>
                    <a:p>
                      <a:pPr algn="ctr">
                        <a:lnSpc>
                          <a:spcPct val="100000"/>
                        </a:lnSpc>
                      </a:pPr>
                      <a:r>
                        <a:rPr lang="en-US" sz="1600" b="1" strike="noStrike">
                          <a:solidFill>
                            <a:srgbClr val="7E0021"/>
                          </a:solidFill>
                          <a:latin typeface="Calibri"/>
                        </a:rPr>
                        <a:t>%</a:t>
                      </a:r>
                      <a:endParaRPr/>
                    </a:p>
                  </a:txBody>
                  <a:tcPr/>
                </a:tc>
                <a:tc>
                  <a:txBody>
                    <a:bodyPr/>
                    <a:lstStyle/>
                    <a:p>
                      <a:pPr algn="ctr">
                        <a:lnSpc>
                          <a:spcPct val="100000"/>
                        </a:lnSpc>
                      </a:pPr>
                      <a:r>
                        <a:rPr lang="en-US" sz="1600" b="1" strike="noStrike">
                          <a:solidFill>
                            <a:srgbClr val="7E0021"/>
                          </a:solidFill>
                          <a:latin typeface="Calibri"/>
                        </a:rPr>
                        <a:t>ONTARIO AVG%</a:t>
                      </a:r>
                      <a:endParaRPr/>
                    </a:p>
                  </a:txBody>
                  <a:tcPr/>
                </a:tc>
                <a:tc>
                  <a:txBody>
                    <a:bodyPr/>
                    <a:lstStyle/>
                    <a:p>
                      <a:pPr algn="ctr">
                        <a:lnSpc>
                          <a:spcPct val="100000"/>
                        </a:lnSpc>
                      </a:pPr>
                      <a:r>
                        <a:rPr lang="en-US" sz="1600" b="1" strike="noStrike">
                          <a:solidFill>
                            <a:srgbClr val="7E0021"/>
                          </a:solidFill>
                          <a:latin typeface="Calibri"/>
                        </a:rPr>
                        <a:t>±</a:t>
                      </a:r>
                      <a:endParaRPr/>
                    </a:p>
                  </a:txBody>
                  <a:tcPr/>
                </a:tc>
              </a:tr>
              <a:tr h="1681490">
                <a:tc>
                  <a:txBody>
                    <a:bodyPr/>
                    <a:lstStyle/>
                    <a:p>
                      <a:pPr>
                        <a:lnSpc>
                          <a:spcPct val="100000"/>
                        </a:lnSpc>
                      </a:pPr>
                      <a:r>
                        <a:rPr lang="en-US" b="1" strike="noStrike" dirty="0" smtClean="0">
                          <a:solidFill>
                            <a:srgbClr val="002060"/>
                          </a:solidFill>
                          <a:latin typeface="Calibri"/>
                        </a:rPr>
                        <a:t>Quality </a:t>
                      </a:r>
                      <a:r>
                        <a:rPr lang="en-US" b="1" strike="noStrike" dirty="0">
                          <a:solidFill>
                            <a:srgbClr val="002060"/>
                          </a:solidFill>
                          <a:latin typeface="Calibri"/>
                        </a:rPr>
                        <a:t>of Interaction </a:t>
                      </a:r>
                      <a:r>
                        <a:rPr lang="en-US" sz="1400" strike="noStrike" dirty="0">
                          <a:solidFill>
                            <a:srgbClr val="002060"/>
                          </a:solidFill>
                          <a:latin typeface="Calibri"/>
                        </a:rPr>
                        <a:t>(% Students responding </a:t>
                      </a:r>
                      <a:r>
                        <a:rPr lang="en-US" sz="1400" b="1" strike="noStrike" dirty="0">
                          <a:solidFill>
                            <a:srgbClr val="002060"/>
                          </a:solidFill>
                          <a:latin typeface="Calibri"/>
                        </a:rPr>
                        <a:t>“Very </a:t>
                      </a:r>
                      <a:r>
                        <a:rPr lang="en-US" sz="1400" b="1" strike="noStrike" dirty="0" smtClean="0">
                          <a:solidFill>
                            <a:srgbClr val="002060"/>
                          </a:solidFill>
                          <a:latin typeface="Calibri"/>
                        </a:rPr>
                        <a:t>  Satisfied</a:t>
                      </a:r>
                      <a:r>
                        <a:rPr lang="en-US" sz="1400" b="1" strike="noStrike" dirty="0">
                          <a:solidFill>
                            <a:srgbClr val="002060"/>
                          </a:solidFill>
                          <a:latin typeface="Calibri"/>
                        </a:rPr>
                        <a:t>” </a:t>
                      </a:r>
                      <a:r>
                        <a:rPr lang="en-US" sz="1400" strike="noStrike" dirty="0">
                          <a:solidFill>
                            <a:srgbClr val="002060"/>
                          </a:solidFill>
                          <a:latin typeface="Calibri"/>
                        </a:rPr>
                        <a:t>or</a:t>
                      </a:r>
                      <a:r>
                        <a:rPr lang="en-US" sz="1400" b="1" strike="noStrike" dirty="0">
                          <a:solidFill>
                            <a:srgbClr val="002060"/>
                          </a:solidFill>
                          <a:latin typeface="Calibri"/>
                        </a:rPr>
                        <a:t> “Satisfied”</a:t>
                      </a:r>
                      <a:r>
                        <a:rPr lang="en-US" sz="1400" strike="noStrike" dirty="0">
                          <a:solidFill>
                            <a:srgbClr val="002060"/>
                          </a:solidFill>
                          <a:latin typeface="Calibri"/>
                        </a:rPr>
                        <a:t>)</a:t>
                      </a:r>
                      <a:endParaRPr dirty="0"/>
                    </a:p>
                    <a:p>
                      <a:pPr>
                        <a:lnSpc>
                          <a:spcPct val="100000"/>
                        </a:lnSpc>
                      </a:pPr>
                      <a:r>
                        <a:rPr lang="en-US" sz="1400" strike="noStrike" dirty="0">
                          <a:solidFill>
                            <a:srgbClr val="002060"/>
                          </a:solidFill>
                          <a:latin typeface="Calibri"/>
                        </a:rPr>
                        <a:t>With Students</a:t>
                      </a:r>
                      <a:endParaRPr sz="1400" dirty="0"/>
                    </a:p>
                    <a:p>
                      <a:pPr>
                        <a:lnSpc>
                          <a:spcPct val="100000"/>
                        </a:lnSpc>
                      </a:pPr>
                      <a:r>
                        <a:rPr lang="en-US" sz="1400" strike="noStrike" dirty="0">
                          <a:solidFill>
                            <a:srgbClr val="002060"/>
                          </a:solidFill>
                          <a:latin typeface="Calibri"/>
                        </a:rPr>
                        <a:t>With Faculty</a:t>
                      </a:r>
                      <a:endParaRPr sz="1400" dirty="0"/>
                    </a:p>
                    <a:p>
                      <a:pPr>
                        <a:lnSpc>
                          <a:spcPct val="100000"/>
                        </a:lnSpc>
                      </a:pPr>
                      <a:r>
                        <a:rPr lang="en-US" sz="1400" strike="noStrike" dirty="0">
                          <a:solidFill>
                            <a:srgbClr val="002060"/>
                          </a:solidFill>
                          <a:latin typeface="Calibri"/>
                        </a:rPr>
                        <a:t>With Academic Advisors</a:t>
                      </a:r>
                      <a:endParaRPr sz="1400" dirty="0"/>
                    </a:p>
                    <a:p>
                      <a:pPr>
                        <a:lnSpc>
                          <a:spcPct val="100000"/>
                        </a:lnSpc>
                      </a:pPr>
                      <a:r>
                        <a:rPr lang="en-US" sz="1400" strike="noStrike" dirty="0">
                          <a:solidFill>
                            <a:srgbClr val="002060"/>
                          </a:solidFill>
                          <a:latin typeface="Calibri"/>
                        </a:rPr>
                        <a:t>Student Services Staff</a:t>
                      </a:r>
                      <a:endParaRPr sz="1400" dirty="0"/>
                    </a:p>
                    <a:p>
                      <a:pPr>
                        <a:lnSpc>
                          <a:spcPct val="100000"/>
                        </a:lnSpc>
                      </a:pPr>
                      <a:r>
                        <a:rPr lang="en-US" sz="1400" strike="noStrike" dirty="0">
                          <a:solidFill>
                            <a:srgbClr val="002060"/>
                          </a:solidFill>
                          <a:latin typeface="Calibri"/>
                        </a:rPr>
                        <a:t>Other Staff</a:t>
                      </a:r>
                      <a:endParaRPr sz="1400" dirty="0"/>
                    </a:p>
                  </a:txBody>
                  <a:tcPr/>
                </a:tc>
                <a:tc>
                  <a:txBody>
                    <a:bodyPr/>
                    <a:lstStyle/>
                    <a:p>
                      <a:pPr algn="ctr">
                        <a:lnSpc>
                          <a:spcPct val="100000"/>
                        </a:lnSpc>
                      </a:pPr>
                      <a:endParaRPr dirty="0"/>
                    </a:p>
                    <a:p>
                      <a:pPr algn="ctr">
                        <a:lnSpc>
                          <a:spcPct val="100000"/>
                        </a:lnSpc>
                      </a:pPr>
                      <a:r>
                        <a:rPr lang="en-US" sz="1800" b="1" strike="noStrike" dirty="0">
                          <a:solidFill>
                            <a:srgbClr val="002060"/>
                          </a:solidFill>
                          <a:latin typeface="Calibri"/>
                        </a:rPr>
                        <a:t>70</a:t>
                      </a:r>
                      <a:endParaRPr sz="1800" dirty="0"/>
                    </a:p>
                    <a:p>
                      <a:pPr algn="ctr">
                        <a:lnSpc>
                          <a:spcPct val="100000"/>
                        </a:lnSpc>
                      </a:pPr>
                      <a:r>
                        <a:rPr lang="en-US" sz="1800" b="1" strike="noStrike" dirty="0">
                          <a:solidFill>
                            <a:srgbClr val="002060"/>
                          </a:solidFill>
                          <a:latin typeface="Calibri"/>
                        </a:rPr>
                        <a:t>51</a:t>
                      </a:r>
                      <a:endParaRPr sz="1800" dirty="0"/>
                    </a:p>
                    <a:p>
                      <a:pPr algn="ctr">
                        <a:lnSpc>
                          <a:spcPct val="100000"/>
                        </a:lnSpc>
                      </a:pPr>
                      <a:r>
                        <a:rPr lang="en-US" sz="1800" b="1" strike="noStrike" dirty="0">
                          <a:solidFill>
                            <a:srgbClr val="002060"/>
                          </a:solidFill>
                          <a:latin typeface="Calibri"/>
                        </a:rPr>
                        <a:t>45</a:t>
                      </a:r>
                      <a:endParaRPr sz="1800" dirty="0"/>
                    </a:p>
                    <a:p>
                      <a:pPr algn="ctr">
                        <a:lnSpc>
                          <a:spcPct val="100000"/>
                        </a:lnSpc>
                      </a:pPr>
                      <a:r>
                        <a:rPr lang="en-US" sz="1800" b="1" strike="noStrike" dirty="0">
                          <a:solidFill>
                            <a:srgbClr val="002060"/>
                          </a:solidFill>
                          <a:latin typeface="Calibri"/>
                        </a:rPr>
                        <a:t>40</a:t>
                      </a:r>
                      <a:endParaRPr sz="1800" dirty="0"/>
                    </a:p>
                    <a:p>
                      <a:pPr algn="ctr">
                        <a:lnSpc>
                          <a:spcPct val="100000"/>
                        </a:lnSpc>
                      </a:pPr>
                      <a:r>
                        <a:rPr lang="en-US" sz="1800" b="1" strike="noStrike" dirty="0">
                          <a:solidFill>
                            <a:srgbClr val="002060"/>
                          </a:solidFill>
                          <a:latin typeface="Calibri"/>
                        </a:rPr>
                        <a:t>34</a:t>
                      </a:r>
                      <a:endParaRPr sz="1800" dirty="0"/>
                    </a:p>
                  </a:txBody>
                  <a:tcPr/>
                </a:tc>
                <a:tc>
                  <a:txBody>
                    <a:bodyPr/>
                    <a:lstStyle/>
                    <a:p>
                      <a:pPr algn="ctr">
                        <a:lnSpc>
                          <a:spcPct val="100000"/>
                        </a:lnSpc>
                      </a:pPr>
                      <a:endParaRPr dirty="0"/>
                    </a:p>
                    <a:p>
                      <a:pPr algn="ctr">
                        <a:lnSpc>
                          <a:spcPct val="100000"/>
                        </a:lnSpc>
                      </a:pPr>
                      <a:r>
                        <a:rPr lang="en-US" sz="1800" b="1" strike="noStrike" dirty="0">
                          <a:solidFill>
                            <a:srgbClr val="002060"/>
                          </a:solidFill>
                          <a:latin typeface="Calibri"/>
                        </a:rPr>
                        <a:t>62</a:t>
                      </a:r>
                      <a:endParaRPr sz="1800" dirty="0"/>
                    </a:p>
                    <a:p>
                      <a:pPr algn="ctr">
                        <a:lnSpc>
                          <a:spcPct val="100000"/>
                        </a:lnSpc>
                      </a:pPr>
                      <a:r>
                        <a:rPr lang="en-US" sz="1800" b="1" strike="noStrike" dirty="0">
                          <a:solidFill>
                            <a:srgbClr val="002060"/>
                          </a:solidFill>
                          <a:latin typeface="Calibri"/>
                        </a:rPr>
                        <a:t>46</a:t>
                      </a:r>
                      <a:endParaRPr sz="1800" dirty="0"/>
                    </a:p>
                    <a:p>
                      <a:pPr algn="ctr">
                        <a:lnSpc>
                          <a:spcPct val="100000"/>
                        </a:lnSpc>
                      </a:pPr>
                      <a:r>
                        <a:rPr lang="en-US" sz="1800" b="1" strike="noStrike" dirty="0">
                          <a:solidFill>
                            <a:srgbClr val="002060"/>
                          </a:solidFill>
                          <a:latin typeface="Calibri"/>
                        </a:rPr>
                        <a:t>37</a:t>
                      </a:r>
                      <a:endParaRPr sz="1800" dirty="0"/>
                    </a:p>
                    <a:p>
                      <a:pPr algn="ctr">
                        <a:lnSpc>
                          <a:spcPct val="100000"/>
                        </a:lnSpc>
                      </a:pPr>
                      <a:r>
                        <a:rPr lang="en-US" sz="1800" b="1" strike="noStrike" dirty="0">
                          <a:solidFill>
                            <a:srgbClr val="002060"/>
                          </a:solidFill>
                          <a:latin typeface="Calibri"/>
                        </a:rPr>
                        <a:t>34</a:t>
                      </a:r>
                      <a:endParaRPr sz="1800" dirty="0"/>
                    </a:p>
                    <a:p>
                      <a:pPr algn="ctr">
                        <a:lnSpc>
                          <a:spcPct val="100000"/>
                        </a:lnSpc>
                      </a:pPr>
                      <a:r>
                        <a:rPr lang="en-US" sz="1800" b="1" strike="noStrike" dirty="0">
                          <a:solidFill>
                            <a:srgbClr val="002060"/>
                          </a:solidFill>
                          <a:latin typeface="Calibri"/>
                        </a:rPr>
                        <a:t>34</a:t>
                      </a:r>
                      <a:endParaRPr sz="1800" dirty="0"/>
                    </a:p>
                  </a:txBody>
                  <a:tcPr/>
                </a:tc>
                <a:tc>
                  <a:txBody>
                    <a:bodyPr/>
                    <a:lstStyle/>
                    <a:p>
                      <a:pPr algn="ctr">
                        <a:lnSpc>
                          <a:spcPct val="100000"/>
                        </a:lnSpc>
                      </a:pPr>
                      <a:endParaRPr dirty="0"/>
                    </a:p>
                    <a:p>
                      <a:pPr algn="ctr">
                        <a:lnSpc>
                          <a:spcPct val="100000"/>
                        </a:lnSpc>
                      </a:pPr>
                      <a:r>
                        <a:rPr lang="en-US" sz="1800" b="1" strike="noStrike" dirty="0">
                          <a:solidFill>
                            <a:srgbClr val="336600"/>
                          </a:solidFill>
                          <a:latin typeface="Calibri"/>
                        </a:rPr>
                        <a:t>+8</a:t>
                      </a:r>
                      <a:endParaRPr sz="1800" dirty="0"/>
                    </a:p>
                    <a:p>
                      <a:pPr algn="ctr">
                        <a:lnSpc>
                          <a:spcPct val="100000"/>
                        </a:lnSpc>
                      </a:pPr>
                      <a:r>
                        <a:rPr lang="en-US" sz="1800" b="1" strike="noStrike" dirty="0">
                          <a:solidFill>
                            <a:srgbClr val="336600"/>
                          </a:solidFill>
                          <a:latin typeface="Calibri"/>
                        </a:rPr>
                        <a:t>+5</a:t>
                      </a:r>
                      <a:endParaRPr sz="1800" dirty="0"/>
                    </a:p>
                    <a:p>
                      <a:pPr algn="ctr">
                        <a:lnSpc>
                          <a:spcPct val="100000"/>
                        </a:lnSpc>
                      </a:pPr>
                      <a:r>
                        <a:rPr lang="en-US" sz="1800" b="1" strike="noStrike" dirty="0">
                          <a:solidFill>
                            <a:srgbClr val="336600"/>
                          </a:solidFill>
                          <a:latin typeface="Calibri"/>
                        </a:rPr>
                        <a:t>+8</a:t>
                      </a:r>
                      <a:endParaRPr sz="1800" dirty="0"/>
                    </a:p>
                    <a:p>
                      <a:pPr algn="ctr">
                        <a:lnSpc>
                          <a:spcPct val="100000"/>
                        </a:lnSpc>
                      </a:pPr>
                      <a:r>
                        <a:rPr lang="en-US" sz="1800" b="1" strike="noStrike" dirty="0">
                          <a:solidFill>
                            <a:srgbClr val="336600"/>
                          </a:solidFill>
                          <a:latin typeface="Calibri"/>
                        </a:rPr>
                        <a:t>+6</a:t>
                      </a:r>
                      <a:endParaRPr sz="1800" dirty="0"/>
                    </a:p>
                    <a:p>
                      <a:pPr algn="ctr">
                        <a:lnSpc>
                          <a:spcPct val="100000"/>
                        </a:lnSpc>
                      </a:pPr>
                      <a:r>
                        <a:rPr lang="en-US" sz="1800" b="1" strike="noStrike" dirty="0">
                          <a:solidFill>
                            <a:srgbClr val="002060"/>
                          </a:solidFill>
                          <a:latin typeface="Calibri"/>
                        </a:rPr>
                        <a:t>0</a:t>
                      </a:r>
                      <a:endParaRPr sz="1800" dirty="0"/>
                    </a:p>
                  </a:txBody>
                  <a:tcPr/>
                </a:tc>
              </a:tr>
              <a:tr h="1681490">
                <a:tc>
                  <a:txBody>
                    <a:bodyPr/>
                    <a:lstStyle/>
                    <a:p>
                      <a:pPr>
                        <a:lnSpc>
                          <a:spcPct val="100000"/>
                        </a:lnSpc>
                      </a:pPr>
                      <a:r>
                        <a:rPr lang="en-US" b="1" strike="noStrike" dirty="0" smtClean="0">
                          <a:solidFill>
                            <a:srgbClr val="002060"/>
                          </a:solidFill>
                          <a:latin typeface="Calibri"/>
                        </a:rPr>
                        <a:t> Student-Faculty </a:t>
                      </a:r>
                      <a:r>
                        <a:rPr lang="en-US" b="1" strike="noStrike" dirty="0">
                          <a:solidFill>
                            <a:srgbClr val="002060"/>
                          </a:solidFill>
                          <a:latin typeface="Calibri"/>
                        </a:rPr>
                        <a:t>Interaction </a:t>
                      </a:r>
                      <a:r>
                        <a:rPr lang="en-US" sz="1400" strike="noStrike" dirty="0">
                          <a:solidFill>
                            <a:srgbClr val="002060"/>
                          </a:solidFill>
                          <a:latin typeface="Calibri"/>
                        </a:rPr>
                        <a:t>(% Students responding </a:t>
                      </a:r>
                      <a:r>
                        <a:rPr lang="en-US" sz="1400" strike="noStrike" dirty="0" smtClean="0">
                          <a:solidFill>
                            <a:srgbClr val="002060"/>
                          </a:solidFill>
                          <a:latin typeface="Calibri"/>
                        </a:rPr>
                        <a:t> </a:t>
                      </a:r>
                      <a:r>
                        <a:rPr lang="en-US" sz="1400" b="1" strike="noStrike" dirty="0" smtClean="0">
                          <a:solidFill>
                            <a:srgbClr val="002060"/>
                          </a:solidFill>
                          <a:latin typeface="Calibri"/>
                        </a:rPr>
                        <a:t>“</a:t>
                      </a:r>
                      <a:r>
                        <a:rPr lang="en-US" sz="1400" b="1" strike="noStrike" dirty="0">
                          <a:solidFill>
                            <a:srgbClr val="002060"/>
                          </a:solidFill>
                          <a:latin typeface="Calibri"/>
                        </a:rPr>
                        <a:t>Very often” </a:t>
                      </a:r>
                      <a:r>
                        <a:rPr lang="en-US" sz="1400" strike="noStrike" dirty="0">
                          <a:solidFill>
                            <a:srgbClr val="002060"/>
                          </a:solidFill>
                          <a:latin typeface="Calibri"/>
                        </a:rPr>
                        <a:t>or </a:t>
                      </a:r>
                      <a:r>
                        <a:rPr lang="en-US" sz="1400" b="1" strike="noStrike" dirty="0">
                          <a:solidFill>
                            <a:srgbClr val="002060"/>
                          </a:solidFill>
                          <a:latin typeface="Calibri"/>
                        </a:rPr>
                        <a:t>“often”</a:t>
                      </a:r>
                      <a:r>
                        <a:rPr lang="en-US" sz="1400" strike="noStrike" dirty="0">
                          <a:solidFill>
                            <a:srgbClr val="002060"/>
                          </a:solidFill>
                          <a:latin typeface="Calibri"/>
                        </a:rPr>
                        <a:t>)</a:t>
                      </a:r>
                      <a:endParaRPr dirty="0"/>
                    </a:p>
                    <a:p>
                      <a:pPr>
                        <a:lnSpc>
                          <a:spcPct val="100000"/>
                        </a:lnSpc>
                      </a:pPr>
                      <a:r>
                        <a:rPr lang="en-US" sz="1400" strike="noStrike" dirty="0">
                          <a:solidFill>
                            <a:srgbClr val="002060"/>
                          </a:solidFill>
                          <a:latin typeface="Calibri"/>
                        </a:rPr>
                        <a:t>Talked About Career Plans with a Faculty Member</a:t>
                      </a:r>
                      <a:endParaRPr dirty="0"/>
                    </a:p>
                    <a:p>
                      <a:pPr>
                        <a:lnSpc>
                          <a:spcPct val="100000"/>
                        </a:lnSpc>
                      </a:pPr>
                      <a:r>
                        <a:rPr lang="en-US" sz="1400" strike="noStrike" dirty="0">
                          <a:solidFill>
                            <a:srgbClr val="002060"/>
                          </a:solidFill>
                          <a:latin typeface="Calibri"/>
                        </a:rPr>
                        <a:t>Discussed Course Topics, Ideas, or Concepts with a Faculty Outside Class</a:t>
                      </a:r>
                      <a:endParaRPr dirty="0"/>
                    </a:p>
                    <a:p>
                      <a:pPr>
                        <a:lnSpc>
                          <a:spcPct val="100000"/>
                        </a:lnSpc>
                      </a:pPr>
                      <a:r>
                        <a:rPr lang="en-US" sz="1400" strike="noStrike" dirty="0">
                          <a:solidFill>
                            <a:srgbClr val="002060"/>
                          </a:solidFill>
                          <a:latin typeface="Calibri"/>
                        </a:rPr>
                        <a:t>Discussed Academic your Academic Performance with Faculty member</a:t>
                      </a:r>
                      <a:endParaRPr dirty="0"/>
                    </a:p>
                  </a:txBody>
                  <a:tcPr/>
                </a:tc>
                <a:tc>
                  <a:txBody>
                    <a:bodyPr/>
                    <a:lstStyle/>
                    <a:p>
                      <a:pPr algn="ctr">
                        <a:lnSpc>
                          <a:spcPct val="100000"/>
                        </a:lnSpc>
                      </a:pPr>
                      <a:endParaRPr dirty="0"/>
                    </a:p>
                    <a:p>
                      <a:pPr algn="ctr">
                        <a:lnSpc>
                          <a:spcPct val="100000"/>
                        </a:lnSpc>
                      </a:pPr>
                      <a:r>
                        <a:rPr lang="en-US" sz="1800" b="1" strike="noStrike" dirty="0">
                          <a:solidFill>
                            <a:srgbClr val="002060"/>
                          </a:solidFill>
                          <a:latin typeface="Calibri"/>
                        </a:rPr>
                        <a:t>36</a:t>
                      </a:r>
                      <a:endParaRPr sz="1800" b="1" dirty="0"/>
                    </a:p>
                    <a:p>
                      <a:pPr algn="ctr">
                        <a:lnSpc>
                          <a:spcPct val="100000"/>
                        </a:lnSpc>
                      </a:pPr>
                      <a:r>
                        <a:rPr lang="en-US" sz="1800" b="1" strike="noStrike" dirty="0">
                          <a:solidFill>
                            <a:srgbClr val="002060"/>
                          </a:solidFill>
                          <a:latin typeface="Calibri"/>
                        </a:rPr>
                        <a:t>33</a:t>
                      </a:r>
                      <a:endParaRPr sz="1800" dirty="0"/>
                    </a:p>
                    <a:p>
                      <a:pPr algn="ctr">
                        <a:lnSpc>
                          <a:spcPct val="100000"/>
                        </a:lnSpc>
                      </a:pPr>
                      <a:endParaRPr sz="1800" dirty="0"/>
                    </a:p>
                    <a:p>
                      <a:pPr algn="ctr">
                        <a:lnSpc>
                          <a:spcPct val="100000"/>
                        </a:lnSpc>
                      </a:pPr>
                      <a:r>
                        <a:rPr lang="en-US" sz="1800" b="1" strike="noStrike" dirty="0">
                          <a:solidFill>
                            <a:srgbClr val="002060"/>
                          </a:solidFill>
                          <a:latin typeface="Calibri"/>
                        </a:rPr>
                        <a:t>30</a:t>
                      </a:r>
                      <a:endParaRPr sz="1800" dirty="0"/>
                    </a:p>
                  </a:txBody>
                  <a:tcPr/>
                </a:tc>
                <a:tc>
                  <a:txBody>
                    <a:bodyPr/>
                    <a:lstStyle/>
                    <a:p>
                      <a:pPr algn="ctr">
                        <a:lnSpc>
                          <a:spcPct val="100000"/>
                        </a:lnSpc>
                      </a:pPr>
                      <a:endParaRPr dirty="0"/>
                    </a:p>
                    <a:p>
                      <a:pPr algn="ctr">
                        <a:lnSpc>
                          <a:spcPct val="100000"/>
                        </a:lnSpc>
                      </a:pPr>
                      <a:r>
                        <a:rPr lang="en-US" sz="1800" b="1" strike="noStrike" dirty="0">
                          <a:solidFill>
                            <a:srgbClr val="002060"/>
                          </a:solidFill>
                          <a:latin typeface="Calibri"/>
                        </a:rPr>
                        <a:t>28</a:t>
                      </a:r>
                      <a:endParaRPr sz="1800" dirty="0"/>
                    </a:p>
                    <a:p>
                      <a:pPr algn="ctr">
                        <a:lnSpc>
                          <a:spcPct val="100000"/>
                        </a:lnSpc>
                      </a:pPr>
                      <a:r>
                        <a:rPr lang="en-US" sz="1800" b="1" strike="noStrike" dirty="0">
                          <a:solidFill>
                            <a:srgbClr val="002060"/>
                          </a:solidFill>
                          <a:latin typeface="Calibri"/>
                        </a:rPr>
                        <a:t>27</a:t>
                      </a:r>
                      <a:endParaRPr sz="1800" dirty="0"/>
                    </a:p>
                    <a:p>
                      <a:pPr algn="ctr">
                        <a:lnSpc>
                          <a:spcPct val="100000"/>
                        </a:lnSpc>
                      </a:pPr>
                      <a:endParaRPr sz="1800" dirty="0"/>
                    </a:p>
                    <a:p>
                      <a:pPr algn="ctr">
                        <a:lnSpc>
                          <a:spcPct val="100000"/>
                        </a:lnSpc>
                      </a:pPr>
                      <a:r>
                        <a:rPr lang="en-US" sz="1800" b="1" strike="noStrike" dirty="0">
                          <a:solidFill>
                            <a:srgbClr val="002060"/>
                          </a:solidFill>
                          <a:latin typeface="Calibri"/>
                        </a:rPr>
                        <a:t>22</a:t>
                      </a:r>
                      <a:endParaRPr sz="1800" dirty="0"/>
                    </a:p>
                  </a:txBody>
                  <a:tcPr/>
                </a:tc>
                <a:tc>
                  <a:txBody>
                    <a:bodyPr/>
                    <a:lstStyle/>
                    <a:p>
                      <a:pPr algn="ctr">
                        <a:lnSpc>
                          <a:spcPct val="100000"/>
                        </a:lnSpc>
                      </a:pPr>
                      <a:endParaRPr dirty="0"/>
                    </a:p>
                    <a:p>
                      <a:pPr algn="ctr">
                        <a:lnSpc>
                          <a:spcPct val="100000"/>
                        </a:lnSpc>
                      </a:pPr>
                      <a:r>
                        <a:rPr lang="en-US" sz="1800" b="1" strike="noStrike" dirty="0">
                          <a:solidFill>
                            <a:srgbClr val="336600"/>
                          </a:solidFill>
                          <a:latin typeface="Calibri"/>
                        </a:rPr>
                        <a:t>+8</a:t>
                      </a:r>
                      <a:endParaRPr sz="1800" dirty="0"/>
                    </a:p>
                    <a:p>
                      <a:pPr algn="ctr">
                        <a:lnSpc>
                          <a:spcPct val="100000"/>
                        </a:lnSpc>
                      </a:pPr>
                      <a:r>
                        <a:rPr lang="en-US" sz="1800" b="1" strike="noStrike" dirty="0">
                          <a:solidFill>
                            <a:srgbClr val="336600"/>
                          </a:solidFill>
                          <a:latin typeface="Calibri"/>
                        </a:rPr>
                        <a:t>+6</a:t>
                      </a:r>
                      <a:endParaRPr sz="1800" dirty="0"/>
                    </a:p>
                    <a:p>
                      <a:pPr algn="ctr">
                        <a:lnSpc>
                          <a:spcPct val="100000"/>
                        </a:lnSpc>
                      </a:pPr>
                      <a:endParaRPr sz="1800" dirty="0"/>
                    </a:p>
                    <a:p>
                      <a:pPr algn="ctr">
                        <a:lnSpc>
                          <a:spcPct val="100000"/>
                        </a:lnSpc>
                      </a:pPr>
                      <a:r>
                        <a:rPr lang="en-US" sz="1800" b="1" strike="noStrike" dirty="0">
                          <a:solidFill>
                            <a:srgbClr val="336600"/>
                          </a:solidFill>
                          <a:latin typeface="Calibri"/>
                        </a:rPr>
                        <a:t>+8</a:t>
                      </a:r>
                      <a:endParaRPr sz="1800" dirty="0"/>
                    </a:p>
                  </a:txBody>
                  <a:tcPr/>
                </a:tc>
              </a:tr>
              <a:tr h="1027577">
                <a:tc>
                  <a:txBody>
                    <a:bodyPr/>
                    <a:lstStyle/>
                    <a:p>
                      <a:pPr>
                        <a:lnSpc>
                          <a:spcPct val="100000"/>
                        </a:lnSpc>
                      </a:pPr>
                      <a:r>
                        <a:rPr lang="en-US" b="1" strike="noStrike">
                          <a:solidFill>
                            <a:srgbClr val="002060"/>
                          </a:solidFill>
                          <a:latin typeface="Calibri"/>
                        </a:rPr>
                        <a:t>Effective Teaching Practices</a:t>
                      </a:r>
                      <a:endParaRPr/>
                    </a:p>
                    <a:p>
                      <a:pPr>
                        <a:lnSpc>
                          <a:spcPct val="100000"/>
                        </a:lnSpc>
                      </a:pPr>
                      <a:r>
                        <a:rPr lang="en-US" sz="1400" strike="noStrike">
                          <a:solidFill>
                            <a:srgbClr val="002060"/>
                          </a:solidFill>
                          <a:latin typeface="Calibri"/>
                        </a:rPr>
                        <a:t>Taught Course Sessions in an Organized Way</a:t>
                      </a:r>
                      <a:endParaRPr/>
                    </a:p>
                    <a:p>
                      <a:pPr>
                        <a:lnSpc>
                          <a:spcPct val="100000"/>
                        </a:lnSpc>
                      </a:pPr>
                      <a:r>
                        <a:rPr lang="en-US" sz="1400" strike="noStrike">
                          <a:solidFill>
                            <a:srgbClr val="002060"/>
                          </a:solidFill>
                          <a:latin typeface="Calibri"/>
                        </a:rPr>
                        <a:t>Used Examples or Illustrations to Explain Difficult Points</a:t>
                      </a:r>
                      <a:endParaRPr/>
                    </a:p>
                    <a:p>
                      <a:pPr>
                        <a:lnSpc>
                          <a:spcPct val="100000"/>
                        </a:lnSpc>
                      </a:pPr>
                      <a:r>
                        <a:rPr lang="en-US" sz="1400" strike="noStrike">
                          <a:solidFill>
                            <a:srgbClr val="002060"/>
                          </a:solidFill>
                          <a:latin typeface="Calibri"/>
                        </a:rPr>
                        <a:t>Provided Prompt and Detailed Feedback</a:t>
                      </a:r>
                      <a:endParaRPr/>
                    </a:p>
                  </a:txBody>
                  <a:tcPr/>
                </a:tc>
                <a:tc>
                  <a:txBody>
                    <a:bodyPr/>
                    <a:lstStyle/>
                    <a:p>
                      <a:pPr algn="ctr">
                        <a:lnSpc>
                          <a:spcPct val="100000"/>
                        </a:lnSpc>
                      </a:pPr>
                      <a:endParaRPr dirty="0"/>
                    </a:p>
                    <a:p>
                      <a:pPr algn="ctr">
                        <a:lnSpc>
                          <a:spcPct val="100000"/>
                        </a:lnSpc>
                      </a:pPr>
                      <a:r>
                        <a:rPr lang="en-US" sz="1800" b="1" strike="noStrike" dirty="0">
                          <a:solidFill>
                            <a:srgbClr val="002060"/>
                          </a:solidFill>
                          <a:latin typeface="Calibri"/>
                        </a:rPr>
                        <a:t>79</a:t>
                      </a:r>
                      <a:endParaRPr sz="1800" dirty="0"/>
                    </a:p>
                    <a:p>
                      <a:pPr algn="ctr">
                        <a:lnSpc>
                          <a:spcPct val="100000"/>
                        </a:lnSpc>
                      </a:pPr>
                      <a:r>
                        <a:rPr lang="en-US" sz="1800" b="1" strike="noStrike" dirty="0">
                          <a:solidFill>
                            <a:srgbClr val="002060"/>
                          </a:solidFill>
                          <a:latin typeface="Calibri"/>
                        </a:rPr>
                        <a:t>76</a:t>
                      </a:r>
                      <a:endParaRPr sz="1800" dirty="0"/>
                    </a:p>
                    <a:p>
                      <a:pPr algn="ctr">
                        <a:lnSpc>
                          <a:spcPct val="100000"/>
                        </a:lnSpc>
                      </a:pPr>
                      <a:r>
                        <a:rPr lang="en-US" sz="1800" b="1" strike="noStrike" dirty="0">
                          <a:solidFill>
                            <a:srgbClr val="002060"/>
                          </a:solidFill>
                          <a:latin typeface="Calibri"/>
                        </a:rPr>
                        <a:t>56</a:t>
                      </a:r>
                      <a:endParaRPr sz="1800" dirty="0"/>
                    </a:p>
                  </a:txBody>
                  <a:tcPr/>
                </a:tc>
                <a:tc>
                  <a:txBody>
                    <a:bodyPr/>
                    <a:lstStyle/>
                    <a:p>
                      <a:pPr algn="ctr">
                        <a:lnSpc>
                          <a:spcPct val="100000"/>
                        </a:lnSpc>
                      </a:pPr>
                      <a:endParaRPr dirty="0"/>
                    </a:p>
                    <a:p>
                      <a:pPr algn="ctr">
                        <a:lnSpc>
                          <a:spcPct val="100000"/>
                        </a:lnSpc>
                      </a:pPr>
                      <a:r>
                        <a:rPr lang="en-US" sz="1800" b="1" strike="noStrike" dirty="0">
                          <a:solidFill>
                            <a:srgbClr val="002060"/>
                          </a:solidFill>
                          <a:latin typeface="Calibri"/>
                        </a:rPr>
                        <a:t>76</a:t>
                      </a:r>
                      <a:endParaRPr sz="1800" dirty="0"/>
                    </a:p>
                    <a:p>
                      <a:pPr algn="ctr">
                        <a:lnSpc>
                          <a:spcPct val="100000"/>
                        </a:lnSpc>
                      </a:pPr>
                      <a:r>
                        <a:rPr lang="en-US" sz="1800" b="1" strike="noStrike" dirty="0">
                          <a:solidFill>
                            <a:srgbClr val="002060"/>
                          </a:solidFill>
                          <a:latin typeface="Calibri"/>
                        </a:rPr>
                        <a:t>73</a:t>
                      </a:r>
                      <a:endParaRPr sz="1800" dirty="0"/>
                    </a:p>
                    <a:p>
                      <a:pPr algn="ctr">
                        <a:lnSpc>
                          <a:spcPct val="100000"/>
                        </a:lnSpc>
                      </a:pPr>
                      <a:r>
                        <a:rPr lang="en-US" sz="1800" b="1" strike="noStrike" dirty="0">
                          <a:solidFill>
                            <a:srgbClr val="002060"/>
                          </a:solidFill>
                          <a:latin typeface="Calibri"/>
                        </a:rPr>
                        <a:t>51</a:t>
                      </a:r>
                      <a:endParaRPr sz="1800" dirty="0"/>
                    </a:p>
                  </a:txBody>
                  <a:tcPr/>
                </a:tc>
                <a:tc>
                  <a:txBody>
                    <a:bodyPr/>
                    <a:lstStyle/>
                    <a:p>
                      <a:pPr algn="ctr">
                        <a:lnSpc>
                          <a:spcPct val="100000"/>
                        </a:lnSpc>
                      </a:pPr>
                      <a:endParaRPr dirty="0"/>
                    </a:p>
                    <a:p>
                      <a:pPr algn="ctr">
                        <a:lnSpc>
                          <a:spcPct val="100000"/>
                        </a:lnSpc>
                      </a:pPr>
                      <a:r>
                        <a:rPr lang="en-US" sz="1800" b="1" strike="noStrike" dirty="0">
                          <a:solidFill>
                            <a:srgbClr val="336600"/>
                          </a:solidFill>
                          <a:latin typeface="Calibri"/>
                        </a:rPr>
                        <a:t>+3</a:t>
                      </a:r>
                      <a:endParaRPr sz="1800" dirty="0"/>
                    </a:p>
                    <a:p>
                      <a:pPr algn="ctr">
                        <a:lnSpc>
                          <a:spcPct val="100000"/>
                        </a:lnSpc>
                      </a:pPr>
                      <a:r>
                        <a:rPr lang="en-US" sz="1800" b="1" strike="noStrike" dirty="0">
                          <a:solidFill>
                            <a:srgbClr val="336600"/>
                          </a:solidFill>
                          <a:latin typeface="Calibri"/>
                        </a:rPr>
                        <a:t>+3</a:t>
                      </a:r>
                      <a:endParaRPr sz="1800" dirty="0"/>
                    </a:p>
                    <a:p>
                      <a:pPr algn="ctr">
                        <a:lnSpc>
                          <a:spcPct val="100000"/>
                        </a:lnSpc>
                      </a:pPr>
                      <a:r>
                        <a:rPr lang="en-US" sz="1800" b="1" strike="noStrike" dirty="0">
                          <a:solidFill>
                            <a:srgbClr val="336600"/>
                          </a:solidFill>
                          <a:latin typeface="Calibri"/>
                        </a:rPr>
                        <a:t>+5</a:t>
                      </a:r>
                      <a:endParaRPr sz="1800" dirty="0"/>
                    </a:p>
                  </a:txBody>
                  <a:tcPr/>
                </a:tc>
              </a:tr>
              <a:tr h="809606">
                <a:tc>
                  <a:txBody>
                    <a:bodyPr/>
                    <a:lstStyle/>
                    <a:p>
                      <a:pPr>
                        <a:lnSpc>
                          <a:spcPct val="100000"/>
                        </a:lnSpc>
                      </a:pPr>
                      <a:r>
                        <a:rPr lang="en-US" b="1" strike="noStrike">
                          <a:solidFill>
                            <a:srgbClr val="002060"/>
                          </a:solidFill>
                          <a:latin typeface="Calibri"/>
                        </a:rPr>
                        <a:t>Supportive Environment</a:t>
                      </a:r>
                      <a:endParaRPr/>
                    </a:p>
                    <a:p>
                      <a:pPr>
                        <a:lnSpc>
                          <a:spcPct val="100000"/>
                        </a:lnSpc>
                      </a:pPr>
                      <a:r>
                        <a:rPr lang="en-US" sz="1400" strike="noStrike">
                          <a:solidFill>
                            <a:srgbClr val="002060"/>
                          </a:solidFill>
                          <a:latin typeface="Calibri"/>
                        </a:rPr>
                        <a:t>Providing Support to Help Students Succeed</a:t>
                      </a:r>
                      <a:endParaRPr/>
                    </a:p>
                    <a:p>
                      <a:pPr>
                        <a:lnSpc>
                          <a:spcPct val="100000"/>
                        </a:lnSpc>
                      </a:pPr>
                      <a:r>
                        <a:rPr lang="en-US" sz="1400" strike="noStrike">
                          <a:solidFill>
                            <a:srgbClr val="002060"/>
                          </a:solidFill>
                          <a:latin typeface="Calibri"/>
                        </a:rPr>
                        <a:t>Using Learning Support Services</a:t>
                      </a:r>
                      <a:endParaRPr/>
                    </a:p>
                  </a:txBody>
                  <a:tcPr/>
                </a:tc>
                <a:tc>
                  <a:txBody>
                    <a:bodyPr/>
                    <a:lstStyle/>
                    <a:p>
                      <a:pPr algn="ctr">
                        <a:lnSpc>
                          <a:spcPct val="100000"/>
                        </a:lnSpc>
                      </a:pPr>
                      <a:endParaRPr dirty="0"/>
                    </a:p>
                    <a:p>
                      <a:pPr algn="ctr">
                        <a:lnSpc>
                          <a:spcPct val="100000"/>
                        </a:lnSpc>
                      </a:pPr>
                      <a:r>
                        <a:rPr lang="en-US" sz="1800" b="1" strike="noStrike" dirty="0">
                          <a:solidFill>
                            <a:srgbClr val="002060"/>
                          </a:solidFill>
                          <a:latin typeface="Calibri"/>
                        </a:rPr>
                        <a:t>67</a:t>
                      </a:r>
                      <a:endParaRPr sz="1800" dirty="0"/>
                    </a:p>
                    <a:p>
                      <a:pPr algn="ctr">
                        <a:lnSpc>
                          <a:spcPct val="100000"/>
                        </a:lnSpc>
                      </a:pPr>
                      <a:r>
                        <a:rPr lang="en-US" sz="1800" b="1" strike="noStrike" dirty="0">
                          <a:solidFill>
                            <a:srgbClr val="002060"/>
                          </a:solidFill>
                          <a:latin typeface="Calibri"/>
                        </a:rPr>
                        <a:t>59</a:t>
                      </a:r>
                      <a:endParaRPr sz="1800" dirty="0"/>
                    </a:p>
                  </a:txBody>
                  <a:tcPr/>
                </a:tc>
                <a:tc>
                  <a:txBody>
                    <a:bodyPr/>
                    <a:lstStyle/>
                    <a:p>
                      <a:pPr algn="ctr">
                        <a:lnSpc>
                          <a:spcPct val="100000"/>
                        </a:lnSpc>
                      </a:pPr>
                      <a:endParaRPr dirty="0"/>
                    </a:p>
                    <a:p>
                      <a:pPr algn="ctr">
                        <a:lnSpc>
                          <a:spcPct val="100000"/>
                        </a:lnSpc>
                      </a:pPr>
                      <a:r>
                        <a:rPr lang="en-US" sz="1800" b="1" strike="noStrike" dirty="0">
                          <a:solidFill>
                            <a:srgbClr val="002060"/>
                          </a:solidFill>
                          <a:latin typeface="Calibri"/>
                        </a:rPr>
                        <a:t>58</a:t>
                      </a:r>
                      <a:endParaRPr sz="1800" dirty="0"/>
                    </a:p>
                    <a:p>
                      <a:pPr algn="ctr">
                        <a:lnSpc>
                          <a:spcPct val="100000"/>
                        </a:lnSpc>
                      </a:pPr>
                      <a:r>
                        <a:rPr lang="en-US" sz="1800" b="1" strike="noStrike" dirty="0">
                          <a:solidFill>
                            <a:srgbClr val="002060"/>
                          </a:solidFill>
                          <a:latin typeface="Calibri"/>
                        </a:rPr>
                        <a:t>55</a:t>
                      </a:r>
                      <a:endParaRPr sz="1800" dirty="0"/>
                    </a:p>
                  </a:txBody>
                  <a:tcPr/>
                </a:tc>
                <a:tc>
                  <a:txBody>
                    <a:bodyPr/>
                    <a:lstStyle/>
                    <a:p>
                      <a:pPr algn="ctr">
                        <a:lnSpc>
                          <a:spcPct val="100000"/>
                        </a:lnSpc>
                      </a:pPr>
                      <a:endParaRPr dirty="0"/>
                    </a:p>
                    <a:p>
                      <a:pPr algn="ctr">
                        <a:lnSpc>
                          <a:spcPct val="100000"/>
                        </a:lnSpc>
                      </a:pPr>
                      <a:r>
                        <a:rPr lang="en-US" sz="1800" b="1" strike="noStrike" dirty="0">
                          <a:solidFill>
                            <a:srgbClr val="336600"/>
                          </a:solidFill>
                          <a:latin typeface="Calibri"/>
                        </a:rPr>
                        <a:t>+9</a:t>
                      </a:r>
                      <a:endParaRPr sz="1800" dirty="0"/>
                    </a:p>
                    <a:p>
                      <a:pPr algn="ctr">
                        <a:lnSpc>
                          <a:spcPct val="100000"/>
                        </a:lnSpc>
                      </a:pPr>
                      <a:r>
                        <a:rPr lang="en-US" sz="1800" b="1" strike="noStrike" dirty="0">
                          <a:solidFill>
                            <a:srgbClr val="336600"/>
                          </a:solidFill>
                          <a:latin typeface="Calibri"/>
                        </a:rPr>
                        <a:t>+4</a:t>
                      </a:r>
                      <a:endParaRPr sz="1800" dirty="0"/>
                    </a:p>
                  </a:txBody>
                  <a:tcPr/>
                </a:tc>
              </a:tr>
            </a:tbl>
          </a:graphicData>
        </a:graphic>
      </p:graphicFrame>
      <p:pic>
        <p:nvPicPr>
          <p:cNvPr id="2" name="Picture 1" descr="Brock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1101" y="5974578"/>
            <a:ext cx="1262899" cy="730758"/>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1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pic>
        <p:nvPicPr>
          <p:cNvPr id="220" name="Picture 3"/>
          <p:cNvPicPr/>
          <p:nvPr/>
        </p:nvPicPr>
        <p:blipFill>
          <a:blip r:embed="rId3"/>
          <a:stretch/>
        </p:blipFill>
        <p:spPr>
          <a:xfrm>
            <a:off x="0" y="0"/>
            <a:ext cx="9141480" cy="1140480"/>
          </a:xfrm>
          <a:prstGeom prst="rect">
            <a:avLst/>
          </a:prstGeom>
          <a:ln>
            <a:noFill/>
          </a:ln>
        </p:spPr>
      </p:pic>
      <p:sp>
        <p:nvSpPr>
          <p:cNvPr id="221"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dirty="0">
                <a:solidFill>
                  <a:srgbClr val="FFFFFF"/>
                </a:solidFill>
                <a:latin typeface="Trebuchet MS"/>
                <a:ea typeface="DejaVu Sans"/>
              </a:rPr>
              <a:t>Faculty of Math &amp; Science</a:t>
            </a:r>
            <a:endParaRPr dirty="0"/>
          </a:p>
        </p:txBody>
      </p:sp>
      <p:graphicFrame>
        <p:nvGraphicFramePr>
          <p:cNvPr id="7" name="Table 6"/>
          <p:cNvGraphicFramePr>
            <a:graphicFrameLocks noGrp="1"/>
          </p:cNvGraphicFramePr>
          <p:nvPr>
            <p:extLst>
              <p:ext uri="{D42A27DB-BD31-4B8C-83A1-F6EECF244321}">
                <p14:modId xmlns:p14="http://schemas.microsoft.com/office/powerpoint/2010/main" val="681042390"/>
              </p:ext>
            </p:extLst>
          </p:nvPr>
        </p:nvGraphicFramePr>
        <p:xfrm>
          <a:off x="1" y="1140297"/>
          <a:ext cx="9075629" cy="5692209"/>
        </p:xfrm>
        <a:graphic>
          <a:graphicData uri="http://schemas.openxmlformats.org/drawingml/2006/table">
            <a:tbl>
              <a:tblPr firstRow="1" bandRow="1">
                <a:tableStyleId>{5C22544A-7EE6-4342-B048-85BDC9FD1C3A}</a:tableStyleId>
              </a:tblPr>
              <a:tblGrid>
                <a:gridCol w="3910516"/>
                <a:gridCol w="1649381"/>
                <a:gridCol w="1876472"/>
                <a:gridCol w="1639260"/>
              </a:tblGrid>
              <a:tr h="1003151">
                <a:tc>
                  <a:txBody>
                    <a:bodyPr/>
                    <a:lstStyle/>
                    <a:p>
                      <a:r>
                        <a:rPr lang="en-US" sz="2000" dirty="0" smtClean="0"/>
                        <a:t>NSSE 2014 SURVEY RESULTS</a:t>
                      </a:r>
                      <a:endParaRPr lang="en-US" sz="2000" dirty="0"/>
                    </a:p>
                  </a:txBody>
                  <a:tcPr/>
                </a:tc>
                <a:tc>
                  <a:txBody>
                    <a:bodyPr/>
                    <a:lstStyle/>
                    <a:p>
                      <a:r>
                        <a:rPr lang="en-US" dirty="0" smtClean="0"/>
                        <a:t>BROCK %</a:t>
                      </a:r>
                      <a:endParaRPr lang="en-US" dirty="0"/>
                    </a:p>
                  </a:txBody>
                  <a:tcPr/>
                </a:tc>
                <a:tc>
                  <a:txBody>
                    <a:bodyPr/>
                    <a:lstStyle/>
                    <a:p>
                      <a:r>
                        <a:rPr lang="en-US" dirty="0" smtClean="0"/>
                        <a:t>ONT. AVG.%</a:t>
                      </a:r>
                      <a:endParaRPr lang="en-US"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800" b="1" dirty="0" smtClean="0">
                          <a:solidFill>
                            <a:schemeClr val="lt1"/>
                          </a:solidFill>
                          <a:effectLst/>
                          <a:latin typeface="+mn-lt"/>
                          <a:ea typeface="+mn-ea"/>
                          <a:cs typeface="+mn-cs"/>
                        </a:rPr>
                        <a:t>      ± </a:t>
                      </a:r>
                      <a:endParaRPr lang="en-US" dirty="0" smtClean="0"/>
                    </a:p>
                    <a:p>
                      <a:endParaRPr lang="en-US" dirty="0"/>
                    </a:p>
                  </a:txBody>
                  <a:tcPr/>
                </a:tc>
              </a:tr>
              <a:tr h="2288905">
                <a:tc>
                  <a:txBody>
                    <a:bodyPr/>
                    <a:lstStyle/>
                    <a:p>
                      <a:r>
                        <a:rPr lang="en-US" b="1" dirty="0" smtClean="0"/>
                        <a:t>Overall Satisfaction (% Rating   their overall experience as</a:t>
                      </a:r>
                      <a:r>
                        <a:rPr lang="en-US" b="1" baseline="0" dirty="0" smtClean="0"/>
                        <a:t>  “Excellent” or “Good”)</a:t>
                      </a:r>
                    </a:p>
                    <a:p>
                      <a:endParaRPr lang="en-US" baseline="0" dirty="0" smtClean="0"/>
                    </a:p>
                    <a:p>
                      <a:r>
                        <a:rPr lang="en-US" b="1" baseline="0" dirty="0" smtClean="0"/>
                        <a:t> Year 1</a:t>
                      </a:r>
                    </a:p>
                    <a:p>
                      <a:endParaRPr lang="en-US" baseline="0" dirty="0" smtClean="0"/>
                    </a:p>
                    <a:p>
                      <a:r>
                        <a:rPr lang="en-US" b="1" baseline="0" dirty="0" smtClean="0"/>
                        <a:t> Year 4 (Final Year)</a:t>
                      </a:r>
                      <a:endParaRPr lang="en-US" b="1" dirty="0"/>
                    </a:p>
                  </a:txBody>
                  <a:tcPr/>
                </a:tc>
                <a:tc>
                  <a:txBody>
                    <a:bodyPr/>
                    <a:lstStyle/>
                    <a:p>
                      <a:endParaRPr lang="en-US" dirty="0" smtClean="0"/>
                    </a:p>
                    <a:p>
                      <a:endParaRPr lang="en-US" dirty="0" smtClean="0"/>
                    </a:p>
                    <a:p>
                      <a:endParaRPr lang="en-US" dirty="0" smtClean="0"/>
                    </a:p>
                    <a:p>
                      <a:endParaRPr lang="en-US" dirty="0" smtClean="0"/>
                    </a:p>
                    <a:p>
                      <a:r>
                        <a:rPr lang="en-US" sz="2000" b="1" dirty="0" smtClean="0"/>
                        <a:t>82%</a:t>
                      </a:r>
                    </a:p>
                    <a:p>
                      <a:endParaRPr lang="en-US" sz="2000" dirty="0" smtClean="0"/>
                    </a:p>
                    <a:p>
                      <a:r>
                        <a:rPr lang="en-US" sz="2000" b="1" dirty="0" smtClean="0"/>
                        <a:t>84%</a:t>
                      </a:r>
                      <a:endParaRPr lang="en-US" sz="2000" b="1" dirty="0"/>
                    </a:p>
                  </a:txBody>
                  <a:tcPr/>
                </a:tc>
                <a:tc>
                  <a:txBody>
                    <a:bodyPr/>
                    <a:lstStyle/>
                    <a:p>
                      <a:endParaRPr lang="en-US" dirty="0" smtClean="0"/>
                    </a:p>
                    <a:p>
                      <a:endParaRPr lang="en-US" dirty="0" smtClean="0"/>
                    </a:p>
                    <a:p>
                      <a:endParaRPr lang="en-US" dirty="0" smtClean="0"/>
                    </a:p>
                    <a:p>
                      <a:endParaRPr lang="en-US" dirty="0" smtClean="0"/>
                    </a:p>
                    <a:p>
                      <a:r>
                        <a:rPr lang="en-US" sz="2000" b="1" dirty="0" smtClean="0"/>
                        <a:t>79%</a:t>
                      </a:r>
                    </a:p>
                    <a:p>
                      <a:endParaRPr lang="en-US" sz="2000" dirty="0" smtClean="0"/>
                    </a:p>
                    <a:p>
                      <a:r>
                        <a:rPr lang="en-US" sz="2000" b="1" dirty="0" smtClean="0"/>
                        <a:t>79%</a:t>
                      </a:r>
                      <a:endParaRPr lang="en-US" sz="2000" b="1" dirty="0"/>
                    </a:p>
                  </a:txBody>
                  <a:tcPr/>
                </a:tc>
                <a:tc>
                  <a:txBody>
                    <a:bodyPr/>
                    <a:lstStyle/>
                    <a:p>
                      <a:endParaRPr lang="en-US" dirty="0" smtClean="0"/>
                    </a:p>
                    <a:p>
                      <a:endParaRPr lang="en-US" dirty="0" smtClean="0"/>
                    </a:p>
                    <a:p>
                      <a:endParaRPr lang="en-US" dirty="0" smtClean="0"/>
                    </a:p>
                    <a:p>
                      <a:endParaRPr lang="en-US" dirty="0" smtClean="0"/>
                    </a:p>
                    <a:p>
                      <a:r>
                        <a:rPr lang="en-US" sz="2000" b="1" dirty="0" smtClean="0"/>
                        <a:t>+3%</a:t>
                      </a:r>
                    </a:p>
                    <a:p>
                      <a:endParaRPr lang="en-US" sz="2000" dirty="0" smtClean="0"/>
                    </a:p>
                    <a:p>
                      <a:r>
                        <a:rPr lang="en-US" sz="2000" b="1" dirty="0" smtClean="0"/>
                        <a:t>+5%</a:t>
                      </a:r>
                      <a:endParaRPr lang="en-US" sz="2000" b="1" dirty="0"/>
                    </a:p>
                  </a:txBody>
                  <a:tcPr/>
                </a:tc>
              </a:tr>
              <a:tr h="2400153">
                <a:tc>
                  <a:txBody>
                    <a:bodyPr/>
                    <a:lstStyle/>
                    <a:p>
                      <a:r>
                        <a:rPr lang="en-US" b="1" dirty="0" smtClean="0"/>
                        <a:t> Overall</a:t>
                      </a:r>
                      <a:r>
                        <a:rPr lang="en-US" b="1" baseline="0" dirty="0" smtClean="0"/>
                        <a:t> Experience (would  “definitely” or “probably” attend  Brock if they were to start again)</a:t>
                      </a:r>
                    </a:p>
                    <a:p>
                      <a:endParaRPr lang="en-US" baseline="0" dirty="0" smtClean="0"/>
                    </a:p>
                    <a:p>
                      <a:r>
                        <a:rPr lang="en-US" b="1" baseline="0" dirty="0" smtClean="0"/>
                        <a:t> Year 1</a:t>
                      </a:r>
                    </a:p>
                    <a:p>
                      <a:endParaRPr lang="en-US" baseline="0" dirty="0" smtClean="0"/>
                    </a:p>
                    <a:p>
                      <a:r>
                        <a:rPr lang="en-US" b="1" baseline="0" dirty="0" smtClean="0"/>
                        <a:t> Year 4 (Final Year)</a:t>
                      </a:r>
                      <a:endParaRPr lang="en-US" b="1" dirty="0"/>
                    </a:p>
                  </a:txBody>
                  <a:tcPr/>
                </a:tc>
                <a:tc>
                  <a:txBody>
                    <a:bodyPr/>
                    <a:lstStyle/>
                    <a:p>
                      <a:endParaRPr lang="en-US" dirty="0" smtClean="0"/>
                    </a:p>
                    <a:p>
                      <a:endParaRPr lang="en-US" dirty="0" smtClean="0"/>
                    </a:p>
                    <a:p>
                      <a:endParaRPr lang="en-US" dirty="0" smtClean="0"/>
                    </a:p>
                    <a:p>
                      <a:endParaRPr lang="en-US" dirty="0" smtClean="0"/>
                    </a:p>
                    <a:p>
                      <a:r>
                        <a:rPr lang="en-US" sz="2000" b="1" dirty="0" smtClean="0"/>
                        <a:t>87%</a:t>
                      </a:r>
                    </a:p>
                    <a:p>
                      <a:endParaRPr lang="en-US" sz="2000" dirty="0" smtClean="0"/>
                    </a:p>
                    <a:p>
                      <a:r>
                        <a:rPr lang="en-US" sz="2000" b="1" dirty="0" smtClean="0"/>
                        <a:t>81%</a:t>
                      </a:r>
                      <a:endParaRPr lang="en-US" sz="2000" b="1" dirty="0"/>
                    </a:p>
                  </a:txBody>
                  <a:tcPr/>
                </a:tc>
                <a:tc>
                  <a:txBody>
                    <a:bodyPr/>
                    <a:lstStyle/>
                    <a:p>
                      <a:endParaRPr lang="en-US" dirty="0" smtClean="0"/>
                    </a:p>
                    <a:p>
                      <a:endParaRPr lang="en-US" dirty="0" smtClean="0"/>
                    </a:p>
                    <a:p>
                      <a:endParaRPr lang="en-US" dirty="0" smtClean="0"/>
                    </a:p>
                    <a:p>
                      <a:endParaRPr lang="en-US" dirty="0" smtClean="0"/>
                    </a:p>
                    <a:p>
                      <a:r>
                        <a:rPr lang="en-US" sz="2000" b="1" dirty="0" smtClean="0"/>
                        <a:t>83%</a:t>
                      </a:r>
                    </a:p>
                    <a:p>
                      <a:endParaRPr lang="en-US" sz="2000" dirty="0" smtClean="0"/>
                    </a:p>
                    <a:p>
                      <a:r>
                        <a:rPr lang="en-US" sz="2000" b="1" dirty="0" smtClean="0"/>
                        <a:t>77%</a:t>
                      </a:r>
                      <a:endParaRPr lang="en-US" sz="2000" b="1" dirty="0"/>
                    </a:p>
                  </a:txBody>
                  <a:tcPr/>
                </a:tc>
                <a:tc>
                  <a:txBody>
                    <a:bodyPr/>
                    <a:lstStyle/>
                    <a:p>
                      <a:endParaRPr lang="en-US" dirty="0" smtClean="0"/>
                    </a:p>
                    <a:p>
                      <a:endParaRPr lang="en-US" dirty="0" smtClean="0"/>
                    </a:p>
                    <a:p>
                      <a:endParaRPr lang="en-US" dirty="0" smtClean="0"/>
                    </a:p>
                    <a:p>
                      <a:endParaRPr lang="en-US" dirty="0" smtClean="0"/>
                    </a:p>
                    <a:p>
                      <a:r>
                        <a:rPr lang="en-US" sz="2000" b="1" dirty="0" smtClean="0"/>
                        <a:t>+4%</a:t>
                      </a:r>
                    </a:p>
                    <a:p>
                      <a:endParaRPr lang="en-US" sz="2000" dirty="0" smtClean="0"/>
                    </a:p>
                    <a:p>
                      <a:r>
                        <a:rPr lang="en-US" sz="2000" b="1" dirty="0" smtClean="0"/>
                        <a:t>+4%</a:t>
                      </a:r>
                      <a:endParaRPr lang="en-US" sz="2000" b="1" dirty="0"/>
                    </a:p>
                  </a:txBody>
                  <a:tcPr/>
                </a:tc>
              </a:tr>
            </a:tbl>
          </a:graphicData>
        </a:graphic>
      </p:graphicFrame>
    </p:spTree>
    <p:extLst>
      <p:ext uri="{BB962C8B-B14F-4D97-AF65-F5344CB8AC3E}">
        <p14:creationId xmlns:p14="http://schemas.microsoft.com/office/powerpoint/2010/main" val="108408299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51" name="CustomShape 2"/>
          <p:cNvSpPr/>
          <p:nvPr/>
        </p:nvSpPr>
        <p:spPr>
          <a:xfrm>
            <a:off x="539640" y="2601000"/>
            <a:ext cx="3885840" cy="3626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en-US" sz="3200" b="1" strike="noStrike" dirty="0">
                <a:solidFill>
                  <a:srgbClr val="C00000"/>
                </a:solidFill>
                <a:latin typeface="Calibri"/>
                <a:ea typeface="DejaVu Sans"/>
              </a:rPr>
              <a:t>Biological Sciences</a:t>
            </a:r>
            <a:endParaRPr dirty="0">
              <a:solidFill>
                <a:srgbClr val="C00000"/>
              </a:solidFill>
            </a:endParaRPr>
          </a:p>
          <a:p>
            <a:pPr>
              <a:lnSpc>
                <a:spcPct val="100000"/>
              </a:lnSpc>
              <a:buFont typeface="Arial"/>
              <a:buChar char="•"/>
            </a:pPr>
            <a:r>
              <a:rPr lang="en-US" sz="3200" b="1" strike="noStrike" dirty="0">
                <a:solidFill>
                  <a:srgbClr val="C00000"/>
                </a:solidFill>
                <a:latin typeface="Calibri"/>
                <a:ea typeface="DejaVu Sans"/>
              </a:rPr>
              <a:t>Chemistry</a:t>
            </a:r>
            <a:endParaRPr dirty="0">
              <a:solidFill>
                <a:srgbClr val="C00000"/>
              </a:solidFill>
            </a:endParaRPr>
          </a:p>
          <a:p>
            <a:pPr>
              <a:lnSpc>
                <a:spcPct val="100000"/>
              </a:lnSpc>
              <a:buFont typeface="Arial"/>
              <a:buChar char="•"/>
            </a:pPr>
            <a:r>
              <a:rPr lang="en-US" sz="3200" b="1" strike="noStrike" dirty="0">
                <a:solidFill>
                  <a:srgbClr val="C00000"/>
                </a:solidFill>
                <a:latin typeface="Calibri"/>
                <a:ea typeface="DejaVu Sans"/>
              </a:rPr>
              <a:t>Computer Science</a:t>
            </a:r>
            <a:endParaRPr dirty="0">
              <a:solidFill>
                <a:srgbClr val="C00000"/>
              </a:solidFill>
            </a:endParaRPr>
          </a:p>
          <a:p>
            <a:pPr>
              <a:lnSpc>
                <a:spcPct val="100000"/>
              </a:lnSpc>
              <a:buFont typeface="Arial"/>
              <a:buChar char="•"/>
            </a:pPr>
            <a:r>
              <a:rPr lang="en-US" sz="3200" b="1" strike="noStrike" dirty="0">
                <a:solidFill>
                  <a:srgbClr val="C00000"/>
                </a:solidFill>
                <a:latin typeface="Calibri"/>
                <a:ea typeface="DejaVu Sans"/>
              </a:rPr>
              <a:t>Earth Sciences</a:t>
            </a:r>
            <a:endParaRPr dirty="0">
              <a:solidFill>
                <a:srgbClr val="C00000"/>
              </a:solidFill>
            </a:endParaRPr>
          </a:p>
          <a:p>
            <a:pPr>
              <a:lnSpc>
                <a:spcPct val="100000"/>
              </a:lnSpc>
              <a:buFont typeface="Arial"/>
              <a:buChar char="•"/>
            </a:pPr>
            <a:r>
              <a:rPr lang="en-US" sz="3200" b="1" strike="noStrike" dirty="0">
                <a:solidFill>
                  <a:srgbClr val="C00000"/>
                </a:solidFill>
                <a:latin typeface="Calibri"/>
                <a:ea typeface="DejaVu Sans"/>
              </a:rPr>
              <a:t>Mathematics</a:t>
            </a:r>
            <a:endParaRPr dirty="0">
              <a:solidFill>
                <a:srgbClr val="C00000"/>
              </a:solidFill>
            </a:endParaRPr>
          </a:p>
          <a:p>
            <a:pPr>
              <a:lnSpc>
                <a:spcPct val="100000"/>
              </a:lnSpc>
              <a:buFont typeface="Arial"/>
              <a:buChar char="•"/>
            </a:pPr>
            <a:r>
              <a:rPr lang="en-US" sz="3200" b="1" strike="noStrike" dirty="0">
                <a:solidFill>
                  <a:srgbClr val="C00000"/>
                </a:solidFill>
                <a:latin typeface="Calibri"/>
                <a:ea typeface="DejaVu Sans"/>
              </a:rPr>
              <a:t>Physics</a:t>
            </a:r>
            <a:endParaRPr dirty="0">
              <a:solidFill>
                <a:srgbClr val="C00000"/>
              </a:solidFill>
            </a:endParaRPr>
          </a:p>
          <a:p>
            <a:pPr>
              <a:lnSpc>
                <a:spcPct val="100000"/>
              </a:lnSpc>
            </a:pPr>
            <a:endParaRPr dirty="0"/>
          </a:p>
        </p:txBody>
      </p:sp>
      <p:pic>
        <p:nvPicPr>
          <p:cNvPr id="252" name="Picture 3"/>
          <p:cNvPicPr/>
          <p:nvPr/>
        </p:nvPicPr>
        <p:blipFill>
          <a:blip r:embed="rId2"/>
          <a:stretch/>
        </p:blipFill>
        <p:spPr>
          <a:xfrm>
            <a:off x="0" y="0"/>
            <a:ext cx="9141480" cy="1140480"/>
          </a:xfrm>
          <a:prstGeom prst="rect">
            <a:avLst/>
          </a:prstGeom>
          <a:ln>
            <a:noFill/>
          </a:ln>
        </p:spPr>
      </p:pic>
      <p:sp>
        <p:nvSpPr>
          <p:cNvPr id="253"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254" name="CustomShape 4"/>
          <p:cNvSpPr/>
          <p:nvPr/>
        </p:nvSpPr>
        <p:spPr>
          <a:xfrm>
            <a:off x="160560" y="1484640"/>
            <a:ext cx="8729280" cy="1032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000" b="1" strike="noStrike" dirty="0">
                <a:solidFill>
                  <a:srgbClr val="C00000"/>
                </a:solidFill>
                <a:latin typeface="Calibri"/>
                <a:ea typeface="DejaVu Sans"/>
              </a:rPr>
              <a:t>6</a:t>
            </a:r>
            <a:r>
              <a:rPr lang="en-US" sz="3000" b="1" strike="noStrike" dirty="0">
                <a:solidFill>
                  <a:srgbClr val="000000"/>
                </a:solidFill>
                <a:latin typeface="Calibri"/>
                <a:ea typeface="DejaVu Sans"/>
              </a:rPr>
              <a:t> </a:t>
            </a:r>
            <a:r>
              <a:rPr lang="en-US" sz="3000" b="1" strike="noStrike" dirty="0" smtClean="0">
                <a:solidFill>
                  <a:srgbClr val="000000"/>
                </a:solidFill>
                <a:latin typeface="Calibri"/>
                <a:ea typeface="DejaVu Sans"/>
              </a:rPr>
              <a:t>Departments + </a:t>
            </a:r>
            <a:r>
              <a:rPr lang="en-US" sz="3000" b="1" strike="noStrike" dirty="0" smtClean="0">
                <a:solidFill>
                  <a:srgbClr val="1362D4"/>
                </a:solidFill>
                <a:latin typeface="Calibri"/>
                <a:ea typeface="DejaVu Sans"/>
              </a:rPr>
              <a:t>2</a:t>
            </a:r>
            <a:r>
              <a:rPr lang="en-US" sz="3000" b="1" strike="noStrike" dirty="0" smtClean="0">
                <a:solidFill>
                  <a:srgbClr val="C00000"/>
                </a:solidFill>
                <a:latin typeface="Calibri"/>
                <a:ea typeface="DejaVu Sans"/>
              </a:rPr>
              <a:t> </a:t>
            </a:r>
            <a:r>
              <a:rPr lang="en-US" sz="3000" b="1" strike="noStrike" dirty="0" err="1" smtClean="0">
                <a:solidFill>
                  <a:srgbClr val="000000"/>
                </a:solidFill>
                <a:latin typeface="Calibri"/>
                <a:ea typeface="DejaVu Sans"/>
              </a:rPr>
              <a:t>centres</a:t>
            </a:r>
            <a:r>
              <a:rPr lang="en-US" sz="3000" b="1" strike="noStrike" dirty="0" smtClean="0">
                <a:solidFill>
                  <a:srgbClr val="000000"/>
                </a:solidFill>
                <a:latin typeface="Calibri"/>
                <a:ea typeface="DejaVu Sans"/>
              </a:rPr>
              <a:t> </a:t>
            </a:r>
            <a:r>
              <a:rPr lang="en-US" sz="3000" b="1" strike="noStrike" dirty="0">
                <a:solidFill>
                  <a:srgbClr val="000000"/>
                </a:solidFill>
                <a:latin typeface="Calibri"/>
                <a:ea typeface="DejaVu Sans"/>
              </a:rPr>
              <a:t>(</a:t>
            </a:r>
            <a:r>
              <a:rPr lang="en-US" sz="3000" b="1" strike="noStrike" dirty="0">
                <a:latin typeface="Calibri"/>
                <a:ea typeface="DejaVu Sans"/>
              </a:rPr>
              <a:t>21 </a:t>
            </a:r>
            <a:r>
              <a:rPr lang="en-US" sz="3000" b="1" strike="noStrike" dirty="0">
                <a:solidFill>
                  <a:srgbClr val="000000"/>
                </a:solidFill>
                <a:latin typeface="Calibri"/>
                <a:ea typeface="DejaVu Sans"/>
              </a:rPr>
              <a:t>Programs, </a:t>
            </a:r>
            <a:r>
              <a:rPr lang="en-US" sz="3000" b="1" strike="noStrike" dirty="0">
                <a:latin typeface="Calibri"/>
                <a:ea typeface="DejaVu Sans"/>
              </a:rPr>
              <a:t>16</a:t>
            </a:r>
            <a:r>
              <a:rPr lang="en-US" sz="3000" b="1" strike="noStrike" dirty="0">
                <a:solidFill>
                  <a:srgbClr val="000000"/>
                </a:solidFill>
                <a:latin typeface="Calibri"/>
                <a:ea typeface="DejaVu Sans"/>
              </a:rPr>
              <a:t> Co-op Programs)</a:t>
            </a:r>
            <a:endParaRPr dirty="0"/>
          </a:p>
        </p:txBody>
      </p:sp>
      <p:sp>
        <p:nvSpPr>
          <p:cNvPr id="255" name="CustomShape 5"/>
          <p:cNvSpPr/>
          <p:nvPr/>
        </p:nvSpPr>
        <p:spPr>
          <a:xfrm>
            <a:off x="4572000" y="4941000"/>
            <a:ext cx="4029840" cy="145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dirty="0" smtClean="0">
                <a:solidFill>
                  <a:srgbClr val="000000"/>
                </a:solidFill>
                <a:latin typeface="Calibri"/>
                <a:ea typeface="DejaVu Sans"/>
              </a:rPr>
              <a:t>~ 1,850 </a:t>
            </a:r>
            <a:r>
              <a:rPr lang="en-US" sz="2000" b="1" strike="noStrike" dirty="0">
                <a:solidFill>
                  <a:srgbClr val="000000"/>
                </a:solidFill>
                <a:latin typeface="Calibri"/>
                <a:ea typeface="DejaVu Sans"/>
              </a:rPr>
              <a:t>Undergraduate Majors</a:t>
            </a:r>
            <a:endParaRPr sz="2000" dirty="0"/>
          </a:p>
          <a:p>
            <a:pPr>
              <a:lnSpc>
                <a:spcPct val="100000"/>
              </a:lnSpc>
            </a:pPr>
            <a:r>
              <a:rPr lang="en-US" sz="2000" b="1" strike="noStrike" dirty="0" smtClean="0">
                <a:solidFill>
                  <a:srgbClr val="000000"/>
                </a:solidFill>
                <a:latin typeface="Calibri"/>
                <a:ea typeface="DejaVu Sans"/>
              </a:rPr>
              <a:t>~ 165 </a:t>
            </a:r>
            <a:r>
              <a:rPr lang="en-US" sz="2000" b="1" strike="noStrike" dirty="0">
                <a:solidFill>
                  <a:srgbClr val="000000"/>
                </a:solidFill>
                <a:latin typeface="Calibri"/>
                <a:ea typeface="DejaVu Sans"/>
              </a:rPr>
              <a:t>Graduate Students</a:t>
            </a:r>
            <a:endParaRPr sz="2000" dirty="0"/>
          </a:p>
          <a:p>
            <a:pPr>
              <a:lnSpc>
                <a:spcPct val="100000"/>
              </a:lnSpc>
            </a:pPr>
            <a:r>
              <a:rPr lang="en-US" sz="2000" b="1" strike="noStrike" dirty="0" smtClean="0">
                <a:solidFill>
                  <a:srgbClr val="000000"/>
                </a:solidFill>
                <a:latin typeface="Calibri"/>
                <a:ea typeface="DejaVu Sans"/>
              </a:rPr>
              <a:t>~ 130 </a:t>
            </a:r>
            <a:r>
              <a:rPr lang="en-US" sz="2000" b="1" strike="noStrike" dirty="0">
                <a:solidFill>
                  <a:srgbClr val="000000"/>
                </a:solidFill>
                <a:latin typeface="Calibri"/>
                <a:ea typeface="DejaVu Sans"/>
              </a:rPr>
              <a:t>Faculty &amp; Staff (including </a:t>
            </a:r>
            <a:r>
              <a:rPr lang="en-US" sz="2000" b="1" dirty="0" smtClean="0">
                <a:solidFill>
                  <a:srgbClr val="000000"/>
                </a:solidFill>
                <a:latin typeface="Calibri"/>
                <a:ea typeface="DejaVu Sans"/>
              </a:rPr>
              <a:t>90</a:t>
            </a:r>
            <a:r>
              <a:rPr lang="en-US" sz="2000" b="1" strike="noStrike" dirty="0" smtClean="0">
                <a:solidFill>
                  <a:srgbClr val="000000"/>
                </a:solidFill>
                <a:latin typeface="Calibri"/>
                <a:ea typeface="DejaVu Sans"/>
              </a:rPr>
              <a:t> </a:t>
            </a:r>
            <a:r>
              <a:rPr lang="en-US" sz="2000" b="1" strike="noStrike" dirty="0">
                <a:solidFill>
                  <a:srgbClr val="000000"/>
                </a:solidFill>
                <a:latin typeface="Calibri"/>
                <a:ea typeface="DejaVu Sans"/>
              </a:rPr>
              <a:t>in Instructional Roles)</a:t>
            </a:r>
            <a:endParaRPr sz="2000" dirty="0"/>
          </a:p>
          <a:p>
            <a:pPr>
              <a:lnSpc>
                <a:spcPct val="100000"/>
              </a:lnSpc>
            </a:pPr>
            <a:endParaRPr dirty="0"/>
          </a:p>
        </p:txBody>
      </p:sp>
      <p:sp>
        <p:nvSpPr>
          <p:cNvPr id="2" name="TextBox 1"/>
          <p:cNvSpPr txBox="1"/>
          <p:nvPr/>
        </p:nvSpPr>
        <p:spPr>
          <a:xfrm>
            <a:off x="5250425" y="2713703"/>
            <a:ext cx="2787445" cy="1200329"/>
          </a:xfrm>
          <a:prstGeom prst="rect">
            <a:avLst/>
          </a:prstGeom>
          <a:noFill/>
        </p:spPr>
        <p:txBody>
          <a:bodyPr wrap="square" rtlCol="0">
            <a:spAutoFit/>
          </a:bodyPr>
          <a:lstStyle/>
          <a:p>
            <a:pPr marL="342900" indent="-342900">
              <a:buSzPct val="111000"/>
              <a:buFont typeface="Arial" charset="0"/>
              <a:buChar char="•"/>
            </a:pPr>
            <a:r>
              <a:rPr lang="en-US" sz="2400" b="1" dirty="0" smtClean="0">
                <a:solidFill>
                  <a:srgbClr val="1362D4"/>
                </a:solidFill>
              </a:rPr>
              <a:t>Biotechnology</a:t>
            </a:r>
          </a:p>
          <a:p>
            <a:pPr marL="342900" indent="-342900">
              <a:buSzPct val="111000"/>
              <a:buFont typeface="Arial" charset="0"/>
              <a:buChar char="•"/>
            </a:pPr>
            <a:endParaRPr lang="en-US" sz="2400" b="1" dirty="0">
              <a:solidFill>
                <a:srgbClr val="1362D4"/>
              </a:solidFill>
            </a:endParaRPr>
          </a:p>
          <a:p>
            <a:pPr marL="342900" indent="-342900">
              <a:buSzPct val="111000"/>
              <a:buFont typeface="Arial" charset="0"/>
              <a:buChar char="•"/>
            </a:pPr>
            <a:r>
              <a:rPr lang="en-US" sz="2400" b="1" dirty="0" smtClean="0">
                <a:solidFill>
                  <a:srgbClr val="1362D4"/>
                </a:solidFill>
              </a:rPr>
              <a:t>Neuroscience</a:t>
            </a:r>
            <a:endParaRPr lang="en-US" sz="2400" b="1" dirty="0">
              <a:solidFill>
                <a:srgbClr val="1362D4"/>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2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sp>
        <p:nvSpPr>
          <p:cNvPr id="231"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2" name="Rectangle 1"/>
          <p:cNvSpPr/>
          <p:nvPr/>
        </p:nvSpPr>
        <p:spPr>
          <a:xfrm>
            <a:off x="676156" y="1369367"/>
            <a:ext cx="7306156" cy="523220"/>
          </a:xfrm>
          <a:prstGeom prst="rect">
            <a:avLst/>
          </a:prstGeom>
        </p:spPr>
        <p:txBody>
          <a:bodyPr wrap="square">
            <a:spAutoFit/>
          </a:bodyPr>
          <a:lstStyle/>
          <a:p>
            <a:pPr algn="ctr"/>
            <a:r>
              <a:rPr lang="en-US" sz="2800" b="1" dirty="0">
                <a:effectLst>
                  <a:outerShdw blurRad="50800" dist="38100" dir="2700000" algn="tl" rotWithShape="0">
                    <a:prstClr val="black">
                      <a:alpha val="40000"/>
                    </a:prstClr>
                  </a:outerShdw>
                </a:effectLst>
              </a:rPr>
              <a:t>We’re Known for our Co-op Experience</a:t>
            </a:r>
          </a:p>
        </p:txBody>
      </p:sp>
      <p:sp>
        <p:nvSpPr>
          <p:cNvPr id="3" name="Rectangle 2"/>
          <p:cNvSpPr/>
          <p:nvPr/>
        </p:nvSpPr>
        <p:spPr>
          <a:xfrm>
            <a:off x="1171751" y="2017751"/>
            <a:ext cx="6088815" cy="830997"/>
          </a:xfrm>
          <a:prstGeom prst="rect">
            <a:avLst/>
          </a:prstGeom>
        </p:spPr>
        <p:txBody>
          <a:bodyPr wrap="square">
            <a:spAutoFit/>
          </a:bodyPr>
          <a:lstStyle/>
          <a:p>
            <a:pPr algn="ctr"/>
            <a:r>
              <a:rPr lang="en-US" sz="2400" b="1" dirty="0">
                <a:solidFill>
                  <a:srgbClr val="CD0920"/>
                </a:solidFill>
              </a:rPr>
              <a:t>Ongoing Strong Focus on Experiential Education!</a:t>
            </a:r>
          </a:p>
        </p:txBody>
      </p:sp>
      <p:sp>
        <p:nvSpPr>
          <p:cNvPr id="4" name="Rectangle 3"/>
          <p:cNvSpPr/>
          <p:nvPr/>
        </p:nvSpPr>
        <p:spPr>
          <a:xfrm>
            <a:off x="457200" y="3073668"/>
            <a:ext cx="3872034" cy="2862322"/>
          </a:xfrm>
          <a:prstGeom prst="rect">
            <a:avLst/>
          </a:prstGeom>
        </p:spPr>
        <p:txBody>
          <a:bodyPr wrap="square">
            <a:spAutoFit/>
          </a:bodyPr>
          <a:lstStyle/>
          <a:p>
            <a:pPr marL="469900" indent="-469900">
              <a:spcBef>
                <a:spcPct val="20000"/>
              </a:spcBef>
              <a:buClr>
                <a:schemeClr val="accent2">
                  <a:lumMod val="75000"/>
                </a:schemeClr>
              </a:buClr>
              <a:buSzPct val="175000"/>
              <a:buFont typeface="Arial"/>
              <a:buChar char="•"/>
              <a:defRPr/>
            </a:pPr>
            <a:r>
              <a:rPr lang="en-US" sz="2000" b="1" dirty="0">
                <a:solidFill>
                  <a:schemeClr val="accent2"/>
                </a:solidFill>
              </a:rPr>
              <a:t>Biotechnology</a:t>
            </a:r>
          </a:p>
          <a:p>
            <a:pPr marL="469900" indent="-469900">
              <a:spcBef>
                <a:spcPct val="20000"/>
              </a:spcBef>
              <a:buClr>
                <a:schemeClr val="accent2">
                  <a:lumMod val="75000"/>
                </a:schemeClr>
              </a:buClr>
              <a:buSzPct val="175000"/>
              <a:buFont typeface="Arial"/>
              <a:buChar char="•"/>
              <a:defRPr/>
            </a:pPr>
            <a:r>
              <a:rPr lang="en-US" sz="2000" b="1" dirty="0">
                <a:solidFill>
                  <a:schemeClr val="accent2"/>
                </a:solidFill>
              </a:rPr>
              <a:t>Biochemistry</a:t>
            </a:r>
          </a:p>
          <a:p>
            <a:pPr marL="469900" indent="-469900">
              <a:spcBef>
                <a:spcPct val="20000"/>
              </a:spcBef>
              <a:buClr>
                <a:schemeClr val="accent2">
                  <a:lumMod val="75000"/>
                </a:schemeClr>
              </a:buClr>
              <a:buSzPct val="175000"/>
              <a:buFont typeface="Arial"/>
              <a:buChar char="•"/>
              <a:defRPr/>
            </a:pPr>
            <a:r>
              <a:rPr lang="en-US" sz="2000" b="1" dirty="0">
                <a:solidFill>
                  <a:schemeClr val="accent2"/>
                </a:solidFill>
              </a:rPr>
              <a:t>Computer Science </a:t>
            </a:r>
          </a:p>
          <a:p>
            <a:pPr marL="469900" indent="-469900">
              <a:spcBef>
                <a:spcPct val="20000"/>
              </a:spcBef>
              <a:buClr>
                <a:schemeClr val="accent2">
                  <a:lumMod val="75000"/>
                </a:schemeClr>
              </a:buClr>
              <a:buSzPct val="175000"/>
              <a:buFont typeface="Arial"/>
              <a:buChar char="•"/>
              <a:defRPr/>
            </a:pPr>
            <a:r>
              <a:rPr lang="en-US" sz="2000" b="1" dirty="0">
                <a:solidFill>
                  <a:schemeClr val="accent2"/>
                </a:solidFill>
              </a:rPr>
              <a:t>Computing and Business</a:t>
            </a:r>
          </a:p>
          <a:p>
            <a:pPr marL="469900" indent="-469900">
              <a:spcBef>
                <a:spcPct val="20000"/>
              </a:spcBef>
              <a:buClr>
                <a:schemeClr val="accent2">
                  <a:lumMod val="75000"/>
                </a:schemeClr>
              </a:buClr>
              <a:buSzPct val="175000"/>
              <a:buFont typeface="Arial"/>
              <a:buChar char="•"/>
              <a:defRPr/>
            </a:pPr>
            <a:r>
              <a:rPr lang="en-US" sz="2000" b="1" dirty="0">
                <a:solidFill>
                  <a:schemeClr val="accent3">
                    <a:lumMod val="50000"/>
                  </a:schemeClr>
                </a:solidFill>
              </a:rPr>
              <a:t>Computing and Network Communications</a:t>
            </a:r>
          </a:p>
          <a:p>
            <a:pPr marL="469900" indent="-469900">
              <a:spcBef>
                <a:spcPct val="20000"/>
              </a:spcBef>
              <a:buClr>
                <a:schemeClr val="accent2">
                  <a:lumMod val="75000"/>
                </a:schemeClr>
              </a:buClr>
              <a:buSzPct val="175000"/>
              <a:buFont typeface="Arial"/>
              <a:buChar char="•"/>
              <a:defRPr/>
            </a:pPr>
            <a:r>
              <a:rPr lang="en-US" sz="2000" b="1" dirty="0">
                <a:solidFill>
                  <a:schemeClr val="accent2"/>
                </a:solidFill>
              </a:rPr>
              <a:t>Computing and Solid-State Device Technology</a:t>
            </a:r>
            <a:endParaRPr lang="en-US" sz="2000" dirty="0">
              <a:solidFill>
                <a:schemeClr val="hlink"/>
              </a:solidFill>
            </a:endParaRPr>
          </a:p>
        </p:txBody>
      </p:sp>
      <p:sp>
        <p:nvSpPr>
          <p:cNvPr id="5" name="Rectangle 4"/>
          <p:cNvSpPr/>
          <p:nvPr/>
        </p:nvSpPr>
        <p:spPr>
          <a:xfrm>
            <a:off x="4542451" y="3000613"/>
            <a:ext cx="4286890" cy="2923877"/>
          </a:xfrm>
          <a:prstGeom prst="rect">
            <a:avLst/>
          </a:prstGeom>
        </p:spPr>
        <p:txBody>
          <a:bodyPr wrap="square">
            <a:spAutoFit/>
          </a:bodyPr>
          <a:lstStyle/>
          <a:p>
            <a:pPr marL="469900" indent="-469900">
              <a:spcBef>
                <a:spcPct val="20000"/>
              </a:spcBef>
              <a:buClr>
                <a:schemeClr val="accent2">
                  <a:lumMod val="75000"/>
                </a:schemeClr>
              </a:buClr>
              <a:buSzPct val="175000"/>
              <a:buFont typeface="Arial"/>
              <a:buChar char="•"/>
            </a:pPr>
            <a:r>
              <a:rPr lang="en-US" sz="2000" b="1" dirty="0">
                <a:solidFill>
                  <a:schemeClr val="accent2"/>
                </a:solidFill>
              </a:rPr>
              <a:t>Earth Sciences </a:t>
            </a:r>
          </a:p>
          <a:p>
            <a:pPr marL="469900" indent="-469900">
              <a:spcBef>
                <a:spcPct val="20000"/>
              </a:spcBef>
              <a:buClr>
                <a:schemeClr val="accent2">
                  <a:lumMod val="75000"/>
                </a:schemeClr>
              </a:buClr>
              <a:buSzPct val="175000"/>
              <a:buFont typeface="Arial"/>
              <a:buChar char="•"/>
            </a:pPr>
            <a:r>
              <a:rPr lang="en-US" sz="2000" b="1" dirty="0">
                <a:solidFill>
                  <a:schemeClr val="accent2"/>
                </a:solidFill>
              </a:rPr>
              <a:t>Environmental Geosciences</a:t>
            </a:r>
          </a:p>
          <a:p>
            <a:pPr marL="469900" indent="-469900">
              <a:spcBef>
                <a:spcPct val="20000"/>
              </a:spcBef>
              <a:buClr>
                <a:schemeClr val="accent2">
                  <a:lumMod val="75000"/>
                </a:schemeClr>
              </a:buClr>
              <a:buSzPct val="175000"/>
              <a:buFont typeface="Arial"/>
              <a:buChar char="•"/>
            </a:pPr>
            <a:r>
              <a:rPr lang="en-US" sz="2000" b="1" dirty="0">
                <a:solidFill>
                  <a:schemeClr val="accent2"/>
                </a:solidFill>
              </a:rPr>
              <a:t>Mathematics  &amp; Statistics</a:t>
            </a:r>
          </a:p>
          <a:p>
            <a:pPr marL="469900" indent="-469900">
              <a:spcBef>
                <a:spcPct val="20000"/>
              </a:spcBef>
              <a:buClr>
                <a:schemeClr val="accent2">
                  <a:lumMod val="75000"/>
                </a:schemeClr>
              </a:buClr>
              <a:buSzPct val="175000"/>
              <a:buFont typeface="Arial"/>
              <a:buChar char="•"/>
            </a:pPr>
            <a:r>
              <a:rPr lang="en-US" sz="2000" b="1" dirty="0">
                <a:solidFill>
                  <a:schemeClr val="accent3">
                    <a:lumMod val="50000"/>
                  </a:schemeClr>
                </a:solidFill>
              </a:rPr>
              <a:t>Mathematics and Computer Science</a:t>
            </a:r>
          </a:p>
          <a:p>
            <a:pPr marL="469900" indent="-469900">
              <a:spcBef>
                <a:spcPct val="20000"/>
              </a:spcBef>
              <a:buClr>
                <a:schemeClr val="accent2">
                  <a:lumMod val="75000"/>
                </a:schemeClr>
              </a:buClr>
              <a:buSzPct val="175000"/>
              <a:buFont typeface="Arial"/>
              <a:buChar char="•"/>
            </a:pPr>
            <a:r>
              <a:rPr lang="en-US" sz="2000" b="1" dirty="0">
                <a:solidFill>
                  <a:schemeClr val="accent2"/>
                </a:solidFill>
              </a:rPr>
              <a:t>Neuroscience</a:t>
            </a:r>
          </a:p>
          <a:p>
            <a:pPr marL="469900" indent="-469900">
              <a:spcBef>
                <a:spcPct val="20000"/>
              </a:spcBef>
              <a:buClr>
                <a:schemeClr val="accent2">
                  <a:lumMod val="75000"/>
                </a:schemeClr>
              </a:buClr>
              <a:buSzPct val="175000"/>
              <a:buFont typeface="Arial"/>
              <a:buChar char="•"/>
            </a:pPr>
            <a:r>
              <a:rPr lang="en-US" sz="2000" b="1" dirty="0">
                <a:solidFill>
                  <a:schemeClr val="accent3">
                    <a:lumMod val="50000"/>
                  </a:schemeClr>
                </a:solidFill>
              </a:rPr>
              <a:t>Oenology and Viticulture </a:t>
            </a:r>
          </a:p>
          <a:p>
            <a:pPr marL="469900" indent="-469900">
              <a:spcBef>
                <a:spcPct val="20000"/>
              </a:spcBef>
              <a:buClr>
                <a:schemeClr val="accent2">
                  <a:lumMod val="75000"/>
                </a:schemeClr>
              </a:buClr>
              <a:buSzPct val="175000"/>
              <a:buFont typeface="Arial"/>
              <a:buChar char="•"/>
            </a:pPr>
            <a:r>
              <a:rPr lang="en-US" sz="2000" b="1" dirty="0">
                <a:solidFill>
                  <a:schemeClr val="accent2"/>
                </a:solidFill>
              </a:rPr>
              <a:t>Physics </a:t>
            </a:r>
          </a:p>
        </p:txBody>
      </p:sp>
      <p:sp>
        <p:nvSpPr>
          <p:cNvPr id="6" name="Rectangle 5"/>
          <p:cNvSpPr/>
          <p:nvPr/>
        </p:nvSpPr>
        <p:spPr>
          <a:xfrm>
            <a:off x="6838388" y="5740665"/>
            <a:ext cx="1990953" cy="307777"/>
          </a:xfrm>
          <a:prstGeom prst="rect">
            <a:avLst/>
          </a:prstGeom>
        </p:spPr>
        <p:txBody>
          <a:bodyPr wrap="square">
            <a:spAutoFit/>
          </a:bodyPr>
          <a:lstStyle/>
          <a:p>
            <a:pPr algn="r"/>
            <a:r>
              <a:rPr lang="en-CA" sz="1400" b="1" dirty="0">
                <a:solidFill>
                  <a:schemeClr val="accent3">
                    <a:lumMod val="50000"/>
                  </a:schemeClr>
                </a:solidFill>
              </a:rPr>
              <a:t>Co-op Only</a:t>
            </a:r>
          </a:p>
        </p:txBody>
      </p:sp>
      <p:sp>
        <p:nvSpPr>
          <p:cNvPr id="7" name="Rectangle 6"/>
          <p:cNvSpPr/>
          <p:nvPr/>
        </p:nvSpPr>
        <p:spPr>
          <a:xfrm>
            <a:off x="7172141" y="6169859"/>
            <a:ext cx="1790499" cy="307777"/>
          </a:xfrm>
          <a:prstGeom prst="rect">
            <a:avLst/>
          </a:prstGeom>
        </p:spPr>
        <p:txBody>
          <a:bodyPr wrap="none">
            <a:spAutoFit/>
          </a:bodyPr>
          <a:lstStyle/>
          <a:p>
            <a:pPr algn="r"/>
            <a:r>
              <a:rPr lang="en-CA" sz="1400" b="1" dirty="0">
                <a:solidFill>
                  <a:schemeClr val="accent2"/>
                </a:solidFill>
              </a:rPr>
              <a:t>Regular and Co-op</a:t>
            </a:r>
          </a:p>
        </p:txBody>
      </p:sp>
      <p:sp>
        <p:nvSpPr>
          <p:cNvPr id="8" name="Rectangle 7"/>
          <p:cNvSpPr/>
          <p:nvPr/>
        </p:nvSpPr>
        <p:spPr>
          <a:xfrm>
            <a:off x="374930" y="6169859"/>
            <a:ext cx="6643201" cy="523220"/>
          </a:xfrm>
          <a:prstGeom prst="rect">
            <a:avLst/>
          </a:prstGeom>
        </p:spPr>
        <p:txBody>
          <a:bodyPr wrap="square">
            <a:spAutoFit/>
          </a:bodyPr>
          <a:lstStyle/>
          <a:p>
            <a:r>
              <a:rPr lang="en-US" sz="1400" b="1" dirty="0">
                <a:solidFill>
                  <a:srgbClr val="7030A0"/>
                </a:solidFill>
                <a:hlinkClick r:id="rId3"/>
              </a:rPr>
              <a:t>Co-op Globe &amp; Mail</a:t>
            </a:r>
            <a:r>
              <a:rPr lang="en-US" sz="1400" b="1" dirty="0">
                <a:solidFill>
                  <a:srgbClr val="7030A0"/>
                </a:solidFill>
              </a:rPr>
              <a:t>:</a:t>
            </a:r>
            <a:r>
              <a:rPr lang="en-US" sz="1400" b="1" dirty="0"/>
              <a:t>  100% </a:t>
            </a:r>
            <a:r>
              <a:rPr lang="en-US" sz="1400" b="1" dirty="0" smtClean="0"/>
              <a:t>CO-OP </a:t>
            </a:r>
            <a:r>
              <a:rPr lang="en-US" sz="1400" b="1" dirty="0"/>
              <a:t>Placement in Paid Jobs Related to Major</a:t>
            </a:r>
          </a:p>
          <a:p>
            <a:r>
              <a:rPr lang="en-US" sz="1400" b="1" dirty="0"/>
              <a:t>http://</a:t>
            </a:r>
            <a:r>
              <a:rPr lang="en-US" sz="1400" b="1" dirty="0" err="1"/>
              <a:t>www.globecampus.ca</a:t>
            </a:r>
            <a:r>
              <a:rPr lang="en-US" sz="1400" b="1" dirty="0"/>
              <a:t>/navigator2/brock-university/</a:t>
            </a:r>
          </a:p>
        </p:txBody>
      </p:sp>
      <p:pic>
        <p:nvPicPr>
          <p:cNvPr id="10" name="Picture 9" descr="Brock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61886" cy="961626"/>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ock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344706" cy="953227"/>
          </a:xfrm>
          <a:prstGeom prst="rect">
            <a:avLst/>
          </a:prstGeom>
        </p:spPr>
      </p:pic>
      <p:sp>
        <p:nvSpPr>
          <p:cNvPr id="5" name="TextBox 4"/>
          <p:cNvSpPr txBox="1"/>
          <p:nvPr/>
        </p:nvSpPr>
        <p:spPr>
          <a:xfrm>
            <a:off x="339213" y="1313777"/>
            <a:ext cx="8804787" cy="5447645"/>
          </a:xfrm>
          <a:prstGeom prst="rect">
            <a:avLst/>
          </a:prstGeom>
          <a:noFill/>
          <a:effectLst/>
        </p:spPr>
        <p:txBody>
          <a:bodyPr wrap="square" rtlCol="0">
            <a:spAutoFit/>
          </a:bodyPr>
          <a:lstStyle/>
          <a:p>
            <a:r>
              <a:rPr lang="en-US" sz="2400" b="1" dirty="0" smtClean="0">
                <a:solidFill>
                  <a:srgbClr val="FF0000"/>
                </a:solidFill>
              </a:rPr>
              <a:t>Brock</a:t>
            </a:r>
            <a:r>
              <a:rPr lang="en-US" sz="2400" b="1" dirty="0" smtClean="0"/>
              <a:t> </a:t>
            </a:r>
            <a:r>
              <a:rPr lang="en-US" sz="2400" b="1" dirty="0" smtClean="0">
                <a:hlinkClick r:id="rId3"/>
              </a:rPr>
              <a:t>Co-Op</a:t>
            </a:r>
            <a:r>
              <a:rPr lang="en-US" sz="2400" b="1" dirty="0" smtClean="0"/>
              <a:t> </a:t>
            </a:r>
            <a:r>
              <a:rPr lang="en-US" sz="2400" b="1" dirty="0" smtClean="0">
                <a:solidFill>
                  <a:srgbClr val="FF0000"/>
                </a:solidFill>
              </a:rPr>
              <a:t>facts</a:t>
            </a:r>
            <a:r>
              <a:rPr lang="en-US" sz="2400" b="1" dirty="0" smtClean="0"/>
              <a:t>:</a:t>
            </a:r>
          </a:p>
          <a:p>
            <a:endParaRPr lang="en-US" dirty="0"/>
          </a:p>
          <a:p>
            <a:pPr marL="285750" indent="-285750">
              <a:buFont typeface="Wingdings" charset="2"/>
              <a:buChar char="§"/>
            </a:pPr>
            <a:r>
              <a:rPr lang="en-US" b="1" dirty="0"/>
              <a:t>Co-op admission: Direct entry from high school (check off “co-op” when apply to a specific degree program). </a:t>
            </a:r>
          </a:p>
          <a:p>
            <a:pPr marL="285750" indent="-285750">
              <a:buFont typeface="Wingdings" charset="2"/>
              <a:buChar char="§"/>
            </a:pPr>
            <a:endParaRPr lang="en-US" b="1" dirty="0"/>
          </a:p>
          <a:p>
            <a:pPr marL="285750" indent="-285750">
              <a:buFont typeface="Wingdings" charset="2"/>
              <a:buChar char="§"/>
            </a:pPr>
            <a:r>
              <a:rPr lang="en-US" b="1" dirty="0"/>
              <a:t>40 Co-op programs in total including both UG (31) and Graduate (9) programs</a:t>
            </a:r>
            <a:r>
              <a:rPr lang="en-US" b="1" dirty="0" smtClean="0"/>
              <a:t>. </a:t>
            </a:r>
          </a:p>
          <a:p>
            <a:pPr marL="285750" indent="-285750">
              <a:buFont typeface="Wingdings" charset="2"/>
              <a:buChar char="§"/>
            </a:pPr>
            <a:endParaRPr lang="en-US" b="1" dirty="0"/>
          </a:p>
          <a:p>
            <a:pPr marL="285750" indent="-285750">
              <a:buFont typeface="Wingdings" charset="2"/>
              <a:buChar char="§"/>
            </a:pPr>
            <a:r>
              <a:rPr lang="en-US" b="1" dirty="0"/>
              <a:t>15% of full time students at Brock are enrolled in a co-op program. </a:t>
            </a:r>
          </a:p>
          <a:p>
            <a:pPr marL="285750" indent="-285750">
              <a:buFont typeface="Wingdings" charset="2"/>
              <a:buChar char="§"/>
            </a:pPr>
            <a:endParaRPr lang="en-US" b="1" dirty="0"/>
          </a:p>
          <a:p>
            <a:pPr marL="285750" indent="-285750">
              <a:buFont typeface="Wingdings" charset="2"/>
              <a:buChar char="§"/>
            </a:pPr>
            <a:r>
              <a:rPr lang="en-US" b="1" dirty="0"/>
              <a:t>All UG co-op degree program are HONOUR programs. </a:t>
            </a:r>
          </a:p>
          <a:p>
            <a:pPr marL="285750" indent="-285750">
              <a:buFont typeface="Wingdings" charset="2"/>
              <a:buChar char="§"/>
            </a:pPr>
            <a:endParaRPr lang="en-US" b="1" dirty="0"/>
          </a:p>
          <a:p>
            <a:pPr marL="285750" indent="-285750">
              <a:buFont typeface="Wingdings" charset="2"/>
              <a:buChar char="§"/>
            </a:pPr>
            <a:r>
              <a:rPr lang="en-US" b="1" dirty="0"/>
              <a:t>Work term location: 45% in GTA, 25% in Niagara, 15% in Burlington/Hamilton, 7% in K/W, 5% in Ottawa area, 3% outside of province or overseas. </a:t>
            </a:r>
          </a:p>
          <a:p>
            <a:pPr marL="285750" indent="-285750">
              <a:buFont typeface="Wingdings" charset="2"/>
              <a:buChar char="§"/>
            </a:pPr>
            <a:endParaRPr lang="en-US" b="1" dirty="0"/>
          </a:p>
          <a:p>
            <a:pPr marL="285750" indent="-285750">
              <a:buFont typeface="Wingdings" charset="2"/>
              <a:buChar char="§"/>
            </a:pPr>
            <a:r>
              <a:rPr lang="en-US" b="1" dirty="0"/>
              <a:t>Salary range: depending on the size of employers, type of positions, location as well as the level of students, hourly salary </a:t>
            </a:r>
            <a:r>
              <a:rPr lang="en-US" b="1" dirty="0" smtClean="0"/>
              <a:t>rate can </a:t>
            </a:r>
            <a:r>
              <a:rPr lang="en-US" b="1" dirty="0"/>
              <a:t>be ranged from $11.25 to $35.</a:t>
            </a:r>
            <a:r>
              <a:rPr lang="en-US" dirty="0"/>
              <a:t> </a:t>
            </a:r>
            <a:r>
              <a:rPr lang="en-US" dirty="0" smtClean="0"/>
              <a:t> </a:t>
            </a:r>
            <a:endParaRPr lang="en-US" dirty="0"/>
          </a:p>
        </p:txBody>
      </p:sp>
      <p:pic>
        <p:nvPicPr>
          <p:cNvPr id="6" name="Picture 3"/>
          <p:cNvPicPr/>
          <p:nvPr/>
        </p:nvPicPr>
        <p:blipFill>
          <a:blip r:embed="rId4"/>
          <a:stretch/>
        </p:blipFill>
        <p:spPr>
          <a:xfrm>
            <a:off x="0" y="0"/>
            <a:ext cx="9141480" cy="1140480"/>
          </a:xfrm>
          <a:prstGeom prst="rect">
            <a:avLst/>
          </a:prstGeom>
          <a:ln>
            <a:noFill/>
          </a:ln>
        </p:spPr>
      </p:pic>
      <p:sp>
        <p:nvSpPr>
          <p:cNvPr id="3" name="TextBox 2"/>
          <p:cNvSpPr txBox="1"/>
          <p:nvPr/>
        </p:nvSpPr>
        <p:spPr>
          <a:xfrm>
            <a:off x="21269" y="771148"/>
            <a:ext cx="2646878" cy="369332"/>
          </a:xfrm>
          <a:prstGeom prst="rect">
            <a:avLst/>
          </a:prstGeom>
          <a:noFill/>
        </p:spPr>
        <p:txBody>
          <a:bodyPr wrap="none" rtlCol="0">
            <a:spAutoFit/>
          </a:bodyPr>
          <a:lstStyle/>
          <a:p>
            <a:r>
              <a:rPr lang="en-US" dirty="0" smtClean="0">
                <a:solidFill>
                  <a:schemeClr val="bg1"/>
                </a:solidFill>
              </a:rPr>
              <a:t>Faculty of </a:t>
            </a:r>
            <a:r>
              <a:rPr lang="en-US" smtClean="0">
                <a:solidFill>
                  <a:schemeClr val="bg1"/>
                </a:solidFill>
              </a:rPr>
              <a:t>Math Science</a:t>
            </a:r>
            <a:endParaRPr lang="en-US">
              <a:solidFill>
                <a:schemeClr val="bg1"/>
              </a:solidFill>
            </a:endParaRPr>
          </a:p>
        </p:txBody>
      </p:sp>
    </p:spTree>
    <p:extLst>
      <p:ext uri="{BB962C8B-B14F-4D97-AF65-F5344CB8AC3E}">
        <p14:creationId xmlns:p14="http://schemas.microsoft.com/office/powerpoint/2010/main" val="990964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ustomShape 1"/>
          <p:cNvSpPr/>
          <p:nvPr/>
        </p:nvSpPr>
        <p:spPr>
          <a:xfrm>
            <a:off x="722160" y="4406760"/>
            <a:ext cx="7769880" cy="135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sp>
        <p:nvSpPr>
          <p:cNvPr id="284" name="CustomShape 2"/>
          <p:cNvSpPr/>
          <p:nvPr/>
        </p:nvSpPr>
        <p:spPr>
          <a:xfrm>
            <a:off x="722160" y="2906640"/>
            <a:ext cx="7769880" cy="1497600"/>
          </a:xfrm>
          <a:prstGeom prst="rect">
            <a:avLst/>
          </a:prstGeom>
          <a:noFill/>
          <a:ln>
            <a:noFill/>
          </a:ln>
        </p:spPr>
        <p:style>
          <a:lnRef idx="0">
            <a:scrgbClr r="0" g="0" b="0"/>
          </a:lnRef>
          <a:fillRef idx="0">
            <a:scrgbClr r="0" g="0" b="0"/>
          </a:fillRef>
          <a:effectRef idx="0">
            <a:scrgbClr r="0" g="0" b="0"/>
          </a:effectRef>
          <a:fontRef idx="minor"/>
        </p:style>
      </p:sp>
      <p:pic>
        <p:nvPicPr>
          <p:cNvPr id="285" name="Picture 4"/>
          <p:cNvPicPr/>
          <p:nvPr/>
        </p:nvPicPr>
        <p:blipFill>
          <a:blip r:embed="rId2"/>
          <a:stretch/>
        </p:blipFill>
        <p:spPr>
          <a:xfrm>
            <a:off x="0" y="-222410"/>
            <a:ext cx="9141480" cy="1140480"/>
          </a:xfrm>
          <a:prstGeom prst="rect">
            <a:avLst/>
          </a:prstGeom>
          <a:ln>
            <a:noFill/>
          </a:ln>
        </p:spPr>
      </p:pic>
      <p:sp>
        <p:nvSpPr>
          <p:cNvPr id="286"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2" name="Rectangle 1"/>
          <p:cNvSpPr/>
          <p:nvPr/>
        </p:nvSpPr>
        <p:spPr>
          <a:xfrm>
            <a:off x="198438" y="444860"/>
            <a:ext cx="8651874" cy="6278641"/>
          </a:xfrm>
          <a:prstGeom prst="rect">
            <a:avLst/>
          </a:prstGeom>
        </p:spPr>
        <p:txBody>
          <a:bodyPr wrap="square">
            <a:spAutoFit/>
          </a:bodyPr>
          <a:lstStyle/>
          <a:p>
            <a:endParaRPr lang="en-US" sz="2800" dirty="0" smtClean="0">
              <a:solidFill>
                <a:srgbClr val="0000FF"/>
              </a:solidFill>
            </a:endParaRPr>
          </a:p>
          <a:p>
            <a:endParaRPr lang="en-US" sz="2800" dirty="0" smtClean="0">
              <a:solidFill>
                <a:srgbClr val="0000FF"/>
              </a:solidFill>
            </a:endParaRPr>
          </a:p>
          <a:p>
            <a:r>
              <a:rPr lang="en-US" sz="2800" b="1" dirty="0" smtClean="0">
                <a:solidFill>
                  <a:srgbClr val="0000FF"/>
                </a:solidFill>
              </a:rPr>
              <a:t>Your First Co-op Course will provide you with the basic skills needed to find and successfully hold meaningful employment</a:t>
            </a:r>
          </a:p>
          <a:p>
            <a:endParaRPr lang="en-US" sz="2800" dirty="0">
              <a:solidFill>
                <a:srgbClr val="0000FF"/>
              </a:solidFill>
            </a:endParaRPr>
          </a:p>
          <a:p>
            <a:r>
              <a:rPr lang="en-US" sz="2400" b="1" dirty="0" smtClean="0">
                <a:solidFill>
                  <a:srgbClr val="CC0000"/>
                </a:solidFill>
              </a:rPr>
              <a:t>SCIE </a:t>
            </a:r>
            <a:r>
              <a:rPr lang="en-US" sz="2400" b="1" dirty="0">
                <a:solidFill>
                  <a:srgbClr val="CC0000"/>
                </a:solidFill>
              </a:rPr>
              <a:t>0N90</a:t>
            </a:r>
          </a:p>
          <a:p>
            <a:endParaRPr lang="en-US" dirty="0"/>
          </a:p>
          <a:p>
            <a:r>
              <a:rPr lang="en-US" sz="2400" b="1" dirty="0" smtClean="0">
                <a:solidFill>
                  <a:srgbClr val="0000FF"/>
                </a:solidFill>
              </a:rPr>
              <a:t>Co</a:t>
            </a:r>
            <a:r>
              <a:rPr lang="en-US" sz="2400" b="1" dirty="0">
                <a:solidFill>
                  <a:srgbClr val="0000FF"/>
                </a:solidFill>
              </a:rPr>
              <a:t>-op Training and Development</a:t>
            </a:r>
          </a:p>
          <a:p>
            <a:r>
              <a:rPr lang="en-US" sz="2400" dirty="0" smtClean="0">
                <a:solidFill>
                  <a:srgbClr val="000000"/>
                </a:solidFill>
              </a:rPr>
              <a:t>Framework </a:t>
            </a:r>
            <a:r>
              <a:rPr lang="en-US" sz="2400" dirty="0">
                <a:solidFill>
                  <a:srgbClr val="000000"/>
                </a:solidFill>
              </a:rPr>
              <a:t>for the development of learning objectives for individual work terms, for students in the co-op programs in the Faculty of Mathematics and Science. Includes orientation to the co-op experience, goal setting, career planning, résumé preparation and interview skills preparation.</a:t>
            </a:r>
          </a:p>
          <a:p>
            <a:endParaRPr lang="en-US" sz="2400" dirty="0">
              <a:solidFill>
                <a:srgbClr val="000000"/>
              </a:solidFill>
            </a:endParaRPr>
          </a:p>
          <a:p>
            <a:r>
              <a:rPr lang="en-US" sz="2400" dirty="0">
                <a:solidFill>
                  <a:srgbClr val="000000"/>
                </a:solidFill>
              </a:rPr>
              <a:t>Lectures, presentations, site </a:t>
            </a:r>
            <a:r>
              <a:rPr lang="en-US" sz="2400" dirty="0" smtClean="0">
                <a:solidFill>
                  <a:srgbClr val="000000"/>
                </a:solidFill>
              </a:rPr>
              <a:t>visits</a:t>
            </a:r>
            <a:endParaRPr lang="en-US" sz="2400" dirty="0">
              <a:solidFill>
                <a:srgbClr val="000000"/>
              </a:solidFill>
            </a:endParaRPr>
          </a:p>
        </p:txBody>
      </p:sp>
    </p:spTree>
    <p:extLst>
      <p:ext uri="{BB962C8B-B14F-4D97-AF65-F5344CB8AC3E}">
        <p14:creationId xmlns:p14="http://schemas.microsoft.com/office/powerpoint/2010/main" val="7993654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ustomShape 1"/>
          <p:cNvSpPr/>
          <p:nvPr/>
        </p:nvSpPr>
        <p:spPr>
          <a:xfrm>
            <a:off x="722160" y="4406760"/>
            <a:ext cx="7769880" cy="135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sp>
        <p:nvSpPr>
          <p:cNvPr id="284" name="CustomShape 2"/>
          <p:cNvSpPr/>
          <p:nvPr/>
        </p:nvSpPr>
        <p:spPr>
          <a:xfrm>
            <a:off x="722160" y="2906640"/>
            <a:ext cx="7769880" cy="1497600"/>
          </a:xfrm>
          <a:prstGeom prst="rect">
            <a:avLst/>
          </a:prstGeom>
          <a:noFill/>
          <a:ln>
            <a:noFill/>
          </a:ln>
        </p:spPr>
        <p:style>
          <a:lnRef idx="0">
            <a:scrgbClr r="0" g="0" b="0"/>
          </a:lnRef>
          <a:fillRef idx="0">
            <a:scrgbClr r="0" g="0" b="0"/>
          </a:fillRef>
          <a:effectRef idx="0">
            <a:scrgbClr r="0" g="0" b="0"/>
          </a:effectRef>
          <a:fontRef idx="minor"/>
        </p:style>
      </p:sp>
      <p:sp>
        <p:nvSpPr>
          <p:cNvPr id="286"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3" name="TextBox 2"/>
          <p:cNvSpPr txBox="1"/>
          <p:nvPr/>
        </p:nvSpPr>
        <p:spPr>
          <a:xfrm>
            <a:off x="260772" y="1254054"/>
            <a:ext cx="4706938" cy="461665"/>
          </a:xfrm>
          <a:prstGeom prst="rect">
            <a:avLst/>
          </a:prstGeom>
          <a:noFill/>
        </p:spPr>
        <p:txBody>
          <a:bodyPr wrap="square" rtlCol="0">
            <a:spAutoFit/>
          </a:bodyPr>
          <a:lstStyle/>
          <a:p>
            <a:r>
              <a:rPr lang="en-US" sz="2400" b="1" dirty="0" smtClean="0">
                <a:solidFill>
                  <a:srgbClr val="CC0000"/>
                </a:solidFill>
              </a:rPr>
              <a:t>Some past employers</a:t>
            </a:r>
            <a:endParaRPr lang="en-US" sz="2400" b="1" dirty="0">
              <a:solidFill>
                <a:srgbClr val="CC0000"/>
              </a:solidFill>
            </a:endParaRPr>
          </a:p>
        </p:txBody>
      </p:sp>
      <p:sp>
        <p:nvSpPr>
          <p:cNvPr id="5" name="TextBox 4"/>
          <p:cNvSpPr txBox="1"/>
          <p:nvPr/>
        </p:nvSpPr>
        <p:spPr>
          <a:xfrm>
            <a:off x="309923" y="1715719"/>
            <a:ext cx="8962518" cy="5016758"/>
          </a:xfrm>
          <a:prstGeom prst="rect">
            <a:avLst/>
          </a:prstGeom>
          <a:noFill/>
        </p:spPr>
        <p:txBody>
          <a:bodyPr wrap="none" rtlCol="0">
            <a:spAutoFit/>
          </a:bodyPr>
          <a:lstStyle/>
          <a:p>
            <a:pPr fontAlgn="b"/>
            <a:r>
              <a:rPr lang="en-US" sz="2000" b="1" dirty="0">
                <a:solidFill>
                  <a:schemeClr val="tx2"/>
                </a:solidFill>
              </a:rPr>
              <a:t>Amazon, Spring/Summer Software Development Engineer, Toronto</a:t>
            </a:r>
          </a:p>
          <a:p>
            <a:pPr fontAlgn="b"/>
            <a:r>
              <a:rPr lang="en-US" sz="2000" b="1" dirty="0">
                <a:solidFill>
                  <a:schemeClr val="tx2"/>
                </a:solidFill>
              </a:rPr>
              <a:t>Arrow Electronics, Project Coordinator Internship, Mississauga</a:t>
            </a:r>
          </a:p>
          <a:p>
            <a:pPr fontAlgn="b"/>
            <a:r>
              <a:rPr lang="en-US" sz="2000" b="1" dirty="0" err="1">
                <a:solidFill>
                  <a:schemeClr val="tx2"/>
                </a:solidFill>
              </a:rPr>
              <a:t>ArcelorMittal</a:t>
            </a:r>
            <a:r>
              <a:rPr lang="en-US" sz="2000" b="1" dirty="0">
                <a:solidFill>
                  <a:schemeClr val="tx2"/>
                </a:solidFill>
              </a:rPr>
              <a:t> Dofasco, Process Automation Department, Hamilton</a:t>
            </a:r>
          </a:p>
          <a:p>
            <a:pPr fontAlgn="b"/>
            <a:r>
              <a:rPr lang="en-US" sz="2000" b="1" dirty="0">
                <a:solidFill>
                  <a:schemeClr val="tx2"/>
                </a:solidFill>
              </a:rPr>
              <a:t>BAI Canada Inc., Software Development, Toronto</a:t>
            </a:r>
          </a:p>
          <a:p>
            <a:pPr fontAlgn="b"/>
            <a:r>
              <a:rPr lang="en-US" sz="2000" b="1" dirty="0">
                <a:solidFill>
                  <a:schemeClr val="tx2"/>
                </a:solidFill>
              </a:rPr>
              <a:t>Canadian Space Agency, St. Hubert, Quebec</a:t>
            </a:r>
          </a:p>
          <a:p>
            <a:pPr fontAlgn="b"/>
            <a:r>
              <a:rPr lang="en-US" sz="2000" b="1" dirty="0" err="1">
                <a:solidFill>
                  <a:schemeClr val="tx2"/>
                </a:solidFill>
              </a:rPr>
              <a:t>Ciena</a:t>
            </a:r>
            <a:r>
              <a:rPr lang="en-US" sz="2000" b="1" dirty="0">
                <a:solidFill>
                  <a:schemeClr val="tx2"/>
                </a:solidFill>
              </a:rPr>
              <a:t> Corp., Software Engineering, Optical Transport Systems, Ottawa</a:t>
            </a:r>
          </a:p>
          <a:p>
            <a:pPr fontAlgn="b"/>
            <a:r>
              <a:rPr lang="en-US" sz="2000" b="1" dirty="0">
                <a:solidFill>
                  <a:schemeClr val="tx2"/>
                </a:solidFill>
              </a:rPr>
              <a:t>Cisco Systems, Sales Development Intern, Toronto, Ottawa, Halifax</a:t>
            </a:r>
          </a:p>
          <a:p>
            <a:pPr fontAlgn="b"/>
            <a:r>
              <a:rPr lang="en-US" sz="2000" b="1" dirty="0">
                <a:solidFill>
                  <a:schemeClr val="tx2"/>
                </a:solidFill>
              </a:rPr>
              <a:t>Claude Resources </a:t>
            </a:r>
            <a:r>
              <a:rPr lang="en-US" sz="2000" b="1" dirty="0" err="1">
                <a:solidFill>
                  <a:schemeClr val="tx2"/>
                </a:solidFill>
              </a:rPr>
              <a:t>Inc</a:t>
            </a:r>
            <a:r>
              <a:rPr lang="en-US" sz="2000" b="1" dirty="0">
                <a:solidFill>
                  <a:schemeClr val="tx2"/>
                </a:solidFill>
              </a:rPr>
              <a:t>, Jr. Environmental Coordinator, Seabee Min, SK</a:t>
            </a:r>
          </a:p>
          <a:p>
            <a:pPr fontAlgn="b"/>
            <a:r>
              <a:rPr lang="en-US" sz="2000" b="1" dirty="0">
                <a:solidFill>
                  <a:schemeClr val="tx2"/>
                </a:solidFill>
              </a:rPr>
              <a:t>Smithsonian, Analytical Studies Group Intern, Suitland, Maryland, USA</a:t>
            </a:r>
          </a:p>
          <a:p>
            <a:pPr fontAlgn="b"/>
            <a:r>
              <a:rPr lang="en-US" sz="2000" b="1" dirty="0">
                <a:solidFill>
                  <a:schemeClr val="tx2"/>
                </a:solidFill>
              </a:rPr>
              <a:t>Spartan Bioscience Inc., Research Assistant, Ottawa</a:t>
            </a:r>
          </a:p>
          <a:p>
            <a:pPr fontAlgn="b"/>
            <a:r>
              <a:rPr lang="en-US" sz="2000" b="1" dirty="0">
                <a:solidFill>
                  <a:schemeClr val="tx2"/>
                </a:solidFill>
              </a:rPr>
              <a:t>STEM Camp, Science, Tech., Eng. Math. Camp </a:t>
            </a:r>
            <a:r>
              <a:rPr lang="en-US" sz="2000" b="1" dirty="0" err="1">
                <a:solidFill>
                  <a:schemeClr val="tx2"/>
                </a:solidFill>
              </a:rPr>
              <a:t>Counsellor</a:t>
            </a:r>
            <a:r>
              <a:rPr lang="en-US" sz="2000" b="1" dirty="0">
                <a:solidFill>
                  <a:schemeClr val="tx2"/>
                </a:solidFill>
              </a:rPr>
              <a:t>- Ontario Wide</a:t>
            </a:r>
          </a:p>
          <a:p>
            <a:pPr fontAlgn="b"/>
            <a:r>
              <a:rPr lang="en-US" sz="2000" b="1" dirty="0">
                <a:solidFill>
                  <a:schemeClr val="tx2"/>
                </a:solidFill>
              </a:rPr>
              <a:t>Toronto Hydro, Co-op student IT Services &amp; Applications, Toronto</a:t>
            </a:r>
          </a:p>
          <a:p>
            <a:pPr fontAlgn="b"/>
            <a:r>
              <a:rPr lang="en-US" sz="2000" b="1" dirty="0">
                <a:solidFill>
                  <a:schemeClr val="tx2"/>
                </a:solidFill>
              </a:rPr>
              <a:t>Toronto Hydro, GIS Analyst, Toronto</a:t>
            </a:r>
          </a:p>
          <a:p>
            <a:pPr fontAlgn="b"/>
            <a:r>
              <a:rPr lang="en-US" sz="2000" b="1" dirty="0">
                <a:solidFill>
                  <a:schemeClr val="tx2"/>
                </a:solidFill>
              </a:rPr>
              <a:t>TRIUMF, Vancouver, B.C.</a:t>
            </a:r>
          </a:p>
          <a:p>
            <a:pPr fontAlgn="b"/>
            <a:r>
              <a:rPr lang="en-US" sz="2000" b="1" dirty="0">
                <a:solidFill>
                  <a:schemeClr val="tx2"/>
                </a:solidFill>
              </a:rPr>
              <a:t>Vineland Research and Innovation Centre, Agriculture Canada,  </a:t>
            </a:r>
            <a:endParaRPr lang="en-US" sz="2000" b="1" dirty="0" smtClean="0">
              <a:solidFill>
                <a:schemeClr val="tx2"/>
              </a:solidFill>
            </a:endParaRPr>
          </a:p>
          <a:p>
            <a:pPr fontAlgn="b"/>
            <a:r>
              <a:rPr lang="en-US" sz="2000" b="1" dirty="0" smtClean="0">
                <a:solidFill>
                  <a:schemeClr val="tx2"/>
                </a:solidFill>
              </a:rPr>
              <a:t>Vineland</a:t>
            </a:r>
            <a:endParaRPr lang="en-US" sz="2000" b="1" dirty="0">
              <a:solidFill>
                <a:schemeClr val="tx2"/>
              </a:solidFill>
            </a:endParaRPr>
          </a:p>
        </p:txBody>
      </p:sp>
      <p:pic>
        <p:nvPicPr>
          <p:cNvPr id="2" name="Picture 1" descr="Brock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8000" cy="1028813"/>
          </a:xfrm>
          <a:prstGeom prst="rect">
            <a:avLst/>
          </a:prstGeom>
        </p:spPr>
      </p:pic>
    </p:spTree>
    <p:extLst>
      <p:ext uri="{BB962C8B-B14F-4D97-AF65-F5344CB8AC3E}">
        <p14:creationId xmlns:p14="http://schemas.microsoft.com/office/powerpoint/2010/main" val="34525734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51" name="CustomShape 2"/>
          <p:cNvSpPr/>
          <p:nvPr/>
        </p:nvSpPr>
        <p:spPr>
          <a:xfrm>
            <a:off x="539640" y="2601000"/>
            <a:ext cx="3885840" cy="3626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pic>
        <p:nvPicPr>
          <p:cNvPr id="252" name="Picture 3"/>
          <p:cNvPicPr/>
          <p:nvPr/>
        </p:nvPicPr>
        <p:blipFill>
          <a:blip r:embed="rId2"/>
          <a:stretch/>
        </p:blipFill>
        <p:spPr>
          <a:xfrm>
            <a:off x="0" y="0"/>
            <a:ext cx="9141480" cy="1140480"/>
          </a:xfrm>
          <a:prstGeom prst="rect">
            <a:avLst/>
          </a:prstGeom>
          <a:ln>
            <a:noFill/>
          </a:ln>
        </p:spPr>
      </p:pic>
      <p:sp>
        <p:nvSpPr>
          <p:cNvPr id="253"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dirty="0">
                <a:solidFill>
                  <a:srgbClr val="FFFFFF"/>
                </a:solidFill>
                <a:latin typeface="Trebuchet MS"/>
                <a:ea typeface="DejaVu Sans"/>
              </a:rPr>
              <a:t>Faculty of Math &amp; Science</a:t>
            </a:r>
            <a:endParaRPr dirty="0"/>
          </a:p>
        </p:txBody>
      </p:sp>
      <p:sp>
        <p:nvSpPr>
          <p:cNvPr id="254" name="CustomShape 4"/>
          <p:cNvSpPr/>
          <p:nvPr/>
        </p:nvSpPr>
        <p:spPr>
          <a:xfrm>
            <a:off x="160560" y="1484640"/>
            <a:ext cx="8729280" cy="1032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sp>
        <p:nvSpPr>
          <p:cNvPr id="255" name="CustomShape 5"/>
          <p:cNvSpPr/>
          <p:nvPr/>
        </p:nvSpPr>
        <p:spPr>
          <a:xfrm>
            <a:off x="4572000" y="4941000"/>
            <a:ext cx="4029840" cy="145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sp>
        <p:nvSpPr>
          <p:cNvPr id="2" name="Rectangle 1"/>
          <p:cNvSpPr/>
          <p:nvPr/>
        </p:nvSpPr>
        <p:spPr>
          <a:xfrm>
            <a:off x="4329210" y="288225"/>
            <a:ext cx="4546737" cy="461665"/>
          </a:xfrm>
          <a:prstGeom prst="rect">
            <a:avLst/>
          </a:prstGeom>
        </p:spPr>
        <p:txBody>
          <a:bodyPr wrap="none">
            <a:spAutoFit/>
          </a:bodyPr>
          <a:lstStyle/>
          <a:p>
            <a:r>
              <a:rPr lang="en-CA" sz="2400" dirty="0">
                <a:solidFill>
                  <a:schemeClr val="bg1"/>
                </a:solidFill>
              </a:rPr>
              <a:t>Why choose sciences at Brock?</a:t>
            </a:r>
            <a:endParaRPr lang="en-US" sz="2400" dirty="0">
              <a:solidFill>
                <a:schemeClr val="bg1"/>
              </a:solidFill>
            </a:endParaRPr>
          </a:p>
        </p:txBody>
      </p:sp>
      <p:sp>
        <p:nvSpPr>
          <p:cNvPr id="3" name="Rectangle 2"/>
          <p:cNvSpPr/>
          <p:nvPr/>
        </p:nvSpPr>
        <p:spPr>
          <a:xfrm>
            <a:off x="1231622" y="1485008"/>
            <a:ext cx="6195176" cy="4524315"/>
          </a:xfrm>
          <a:prstGeom prst="rect">
            <a:avLst/>
          </a:prstGeom>
        </p:spPr>
        <p:txBody>
          <a:bodyPr wrap="square">
            <a:spAutoFit/>
          </a:bodyPr>
          <a:lstStyle/>
          <a:p>
            <a:r>
              <a:rPr lang="en-US" sz="2400" b="1" dirty="0">
                <a:solidFill>
                  <a:srgbClr val="CC0000"/>
                </a:solidFill>
              </a:rPr>
              <a:t>Not sure about what Science Program to Join?</a:t>
            </a:r>
          </a:p>
          <a:p>
            <a:endParaRPr lang="en-US" sz="2400" b="1" dirty="0"/>
          </a:p>
          <a:p>
            <a:r>
              <a:rPr lang="en-US" sz="2400" b="1" dirty="0"/>
              <a:t>Consider the </a:t>
            </a:r>
            <a:r>
              <a:rPr lang="en-US" sz="2400" b="1" dirty="0">
                <a:effectLst>
                  <a:outerShdw blurRad="38100" dist="38100" dir="2700000" algn="tl">
                    <a:srgbClr val="000000">
                      <a:alpha val="43137"/>
                    </a:srgbClr>
                  </a:outerShdw>
                </a:effectLst>
              </a:rPr>
              <a:t>Bachelor of Science</a:t>
            </a:r>
          </a:p>
          <a:p>
            <a:endParaRPr lang="en-US" sz="2400" b="1" dirty="0">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US" sz="2400" b="1" dirty="0">
                <a:effectLst>
                  <a:outerShdw blurRad="38100" dist="38100" dir="2700000" algn="tl">
                    <a:srgbClr val="000000">
                      <a:alpha val="43137"/>
                    </a:srgbClr>
                  </a:outerShdw>
                </a:effectLst>
              </a:rPr>
              <a:t>Flexible and Personalized Study-Plan</a:t>
            </a:r>
          </a:p>
          <a:p>
            <a:pPr marL="457200" indent="-457200">
              <a:buFont typeface="Arial" panose="020B0604020202020204" pitchFamily="34" charset="0"/>
              <a:buChar char="•"/>
            </a:pPr>
            <a:r>
              <a:rPr lang="en-US" sz="2400" b="1" dirty="0">
                <a:effectLst>
                  <a:outerShdw blurRad="38100" dist="38100" dir="2700000" algn="tl">
                    <a:srgbClr val="000000">
                      <a:alpha val="43137"/>
                    </a:srgbClr>
                  </a:outerShdw>
                </a:effectLst>
              </a:rPr>
              <a:t>No Major to Declare (after year 1 choose </a:t>
            </a:r>
            <a:r>
              <a:rPr lang="en-US" sz="2400" b="1" dirty="0" smtClean="0">
                <a:effectLst>
                  <a:outerShdw blurRad="38100" dist="38100" dir="2700000" algn="tl">
                    <a:srgbClr val="000000">
                      <a:alpha val="43137"/>
                    </a:srgbClr>
                  </a:outerShdw>
                </a:effectLst>
              </a:rPr>
              <a:t>areas </a:t>
            </a:r>
            <a:r>
              <a:rPr lang="en-US" sz="2400" b="1" dirty="0">
                <a:effectLst>
                  <a:outerShdw blurRad="38100" dist="38100" dir="2700000" algn="tl">
                    <a:srgbClr val="000000">
                      <a:alpha val="43137"/>
                    </a:srgbClr>
                  </a:outerShdw>
                </a:effectLst>
              </a:rPr>
              <a:t>of concentration)</a:t>
            </a:r>
          </a:p>
          <a:p>
            <a:pPr marL="457200" indent="-457200">
              <a:buFont typeface="Arial" panose="020B0604020202020204" pitchFamily="34" charset="0"/>
              <a:buChar char="•"/>
            </a:pPr>
            <a:r>
              <a:rPr lang="en-US" sz="2400" b="1" dirty="0">
                <a:effectLst>
                  <a:outerShdw blurRad="38100" dist="38100" dir="2700000" algn="tl">
                    <a:srgbClr val="000000">
                      <a:alpha val="43137"/>
                    </a:srgbClr>
                  </a:outerShdw>
                </a:effectLst>
              </a:rPr>
              <a:t>Ideal Transition High-School         University</a:t>
            </a:r>
          </a:p>
          <a:p>
            <a:pPr marL="457200" indent="-457200">
              <a:buFont typeface="Arial" panose="020B0604020202020204" pitchFamily="34" charset="0"/>
              <a:buChar char="•"/>
            </a:pPr>
            <a:r>
              <a:rPr lang="en-US" sz="2400" b="1" dirty="0">
                <a:effectLst>
                  <a:outerShdw blurRad="38100" dist="38100" dir="2700000" algn="tl">
                    <a:srgbClr val="000000">
                      <a:alpha val="43137"/>
                    </a:srgbClr>
                  </a:outerShdw>
                </a:effectLst>
              </a:rPr>
              <a:t>Appealing to Those Who Want to Design Their Program</a:t>
            </a:r>
          </a:p>
        </p:txBody>
      </p:sp>
    </p:spTree>
    <p:extLst>
      <p:ext uri="{BB962C8B-B14F-4D97-AF65-F5344CB8AC3E}">
        <p14:creationId xmlns:p14="http://schemas.microsoft.com/office/powerpoint/2010/main" val="26142965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ustomShape 1"/>
          <p:cNvSpPr/>
          <p:nvPr/>
        </p:nvSpPr>
        <p:spPr>
          <a:xfrm>
            <a:off x="419040" y="1166040"/>
            <a:ext cx="8303400" cy="109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endParaRPr dirty="0"/>
          </a:p>
        </p:txBody>
      </p:sp>
      <p:sp>
        <p:nvSpPr>
          <p:cNvPr id="273" name="CustomShape 2"/>
          <p:cNvSpPr/>
          <p:nvPr/>
        </p:nvSpPr>
        <p:spPr>
          <a:xfrm>
            <a:off x="1005480" y="2428200"/>
            <a:ext cx="3731400" cy="63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dirty="0"/>
          </a:p>
        </p:txBody>
      </p:sp>
      <p:sp>
        <p:nvSpPr>
          <p:cNvPr id="274" name="CustomShape 3"/>
          <p:cNvSpPr/>
          <p:nvPr/>
        </p:nvSpPr>
        <p:spPr>
          <a:xfrm>
            <a:off x="4877280" y="2192760"/>
            <a:ext cx="3596760" cy="63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dirty="0"/>
          </a:p>
        </p:txBody>
      </p:sp>
      <p:sp>
        <p:nvSpPr>
          <p:cNvPr id="276" name="CustomShape 5"/>
          <p:cNvSpPr/>
          <p:nvPr/>
        </p:nvSpPr>
        <p:spPr>
          <a:xfrm>
            <a:off x="5943600" y="6492960"/>
            <a:ext cx="3197880" cy="36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endParaRPr dirty="0"/>
          </a:p>
        </p:txBody>
      </p:sp>
      <p:sp>
        <p:nvSpPr>
          <p:cNvPr id="277" name="CustomShape 6"/>
          <p:cNvSpPr/>
          <p:nvPr/>
        </p:nvSpPr>
        <p:spPr>
          <a:xfrm>
            <a:off x="1887120" y="5554800"/>
            <a:ext cx="5941080" cy="100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sp>
        <p:nvSpPr>
          <p:cNvPr id="279" name="CustomShape 7"/>
          <p:cNvSpPr/>
          <p:nvPr/>
        </p:nvSpPr>
        <p:spPr>
          <a:xfrm rot="1556400">
            <a:off x="198000" y="3660840"/>
            <a:ext cx="988200" cy="36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sp>
        <p:nvSpPr>
          <p:cNvPr id="280" name="CustomShape 8"/>
          <p:cNvSpPr/>
          <p:nvPr/>
        </p:nvSpPr>
        <p:spPr>
          <a:xfrm rot="2133000">
            <a:off x="7988400" y="3582720"/>
            <a:ext cx="1440360" cy="63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dirty="0"/>
          </a:p>
        </p:txBody>
      </p:sp>
      <p:pic>
        <p:nvPicPr>
          <p:cNvPr id="281" name="Picture 15"/>
          <p:cNvPicPr/>
          <p:nvPr/>
        </p:nvPicPr>
        <p:blipFill>
          <a:blip r:embed="rId3"/>
          <a:stretch/>
        </p:blipFill>
        <p:spPr>
          <a:xfrm>
            <a:off x="0" y="-8640"/>
            <a:ext cx="9141480" cy="1140480"/>
          </a:xfrm>
          <a:prstGeom prst="rect">
            <a:avLst/>
          </a:prstGeom>
          <a:ln>
            <a:noFill/>
          </a:ln>
        </p:spPr>
      </p:pic>
      <p:sp>
        <p:nvSpPr>
          <p:cNvPr id="282" name="CustomShape 9"/>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2" name="TextBox 1"/>
          <p:cNvSpPr txBox="1"/>
          <p:nvPr/>
        </p:nvSpPr>
        <p:spPr>
          <a:xfrm>
            <a:off x="74704" y="1931106"/>
            <a:ext cx="8732089" cy="3139321"/>
          </a:xfrm>
          <a:prstGeom prst="rect">
            <a:avLst/>
          </a:prstGeom>
          <a:noFill/>
          <a:effectLst/>
        </p:spPr>
        <p:txBody>
          <a:bodyPr wrap="square" rtlCol="0">
            <a:spAutoFit/>
          </a:bodyPr>
          <a:lstStyle/>
          <a:p>
            <a:pPr algn="ctr"/>
            <a:endParaRPr lang="en-US" sz="2400" dirty="0" smtClean="0"/>
          </a:p>
          <a:p>
            <a:r>
              <a:rPr lang="en-US" dirty="0" smtClean="0"/>
              <a:t>	</a:t>
            </a:r>
            <a:r>
              <a:rPr lang="en-US" sz="2400" b="1" dirty="0" smtClean="0">
                <a:solidFill>
                  <a:srgbClr val="CC0000"/>
                </a:solidFill>
              </a:rPr>
              <a:t>$4,000</a:t>
            </a:r>
            <a:r>
              <a:rPr lang="en-US" sz="2400" dirty="0" smtClean="0"/>
              <a:t>	</a:t>
            </a:r>
            <a:r>
              <a:rPr lang="en-US" dirty="0" smtClean="0"/>
              <a:t>											</a:t>
            </a:r>
            <a:r>
              <a:rPr lang="en-US" sz="2400" b="1" dirty="0" smtClean="0">
                <a:solidFill>
                  <a:srgbClr val="CC0000"/>
                </a:solidFill>
              </a:rPr>
              <a:t>$6,000</a:t>
            </a:r>
          </a:p>
          <a:p>
            <a:r>
              <a:rPr lang="en-US" b="1" dirty="0" smtClean="0"/>
              <a:t>   $1,000 </a:t>
            </a:r>
            <a:r>
              <a:rPr lang="en-US" dirty="0" smtClean="0"/>
              <a:t>each year										</a:t>
            </a:r>
            <a:r>
              <a:rPr lang="en-US" b="1" dirty="0" smtClean="0"/>
              <a:t>$1,500 </a:t>
            </a:r>
            <a:r>
              <a:rPr lang="en-US" dirty="0" smtClean="0"/>
              <a:t>each year</a:t>
            </a:r>
          </a:p>
          <a:p>
            <a:r>
              <a:rPr lang="en-US" dirty="0" smtClean="0"/>
              <a:t>       </a:t>
            </a:r>
            <a:r>
              <a:rPr lang="en-US" b="1" dirty="0" smtClean="0"/>
              <a:t>80-84.9%</a:t>
            </a:r>
            <a:r>
              <a:rPr lang="en-US" dirty="0" smtClean="0"/>
              <a:t>                                                                                      </a:t>
            </a:r>
            <a:r>
              <a:rPr lang="en-US" b="1" dirty="0" smtClean="0"/>
              <a:t>85-89.9%</a:t>
            </a:r>
          </a:p>
          <a:p>
            <a:endParaRPr lang="en-US" dirty="0"/>
          </a:p>
          <a:p>
            <a:endParaRPr lang="en-US" dirty="0"/>
          </a:p>
          <a:p>
            <a:r>
              <a:rPr lang="en-US" dirty="0" smtClean="0"/>
              <a:t>      </a:t>
            </a:r>
            <a:r>
              <a:rPr lang="en-US" sz="2400" b="1" dirty="0" smtClean="0">
                <a:solidFill>
                  <a:srgbClr val="CC0000"/>
                </a:solidFill>
              </a:rPr>
              <a:t>$10,000</a:t>
            </a:r>
            <a:r>
              <a:rPr lang="en-US" sz="2400" b="1" dirty="0" smtClean="0"/>
              <a:t>                                                                </a:t>
            </a:r>
            <a:r>
              <a:rPr lang="en-US" sz="2400" b="1" dirty="0" smtClean="0">
                <a:solidFill>
                  <a:srgbClr val="CC0000"/>
                </a:solidFill>
              </a:rPr>
              <a:t>$16,000</a:t>
            </a:r>
            <a:r>
              <a:rPr lang="en-US" dirty="0" smtClean="0"/>
              <a:t>	                                                                                    </a:t>
            </a:r>
          </a:p>
          <a:p>
            <a:r>
              <a:rPr lang="en-US" b="1" dirty="0" smtClean="0"/>
              <a:t>   $2,500</a:t>
            </a:r>
            <a:r>
              <a:rPr lang="en-US" dirty="0" smtClean="0"/>
              <a:t> each year                                                                          </a:t>
            </a:r>
            <a:r>
              <a:rPr lang="en-US" b="1" dirty="0" smtClean="0"/>
              <a:t>$4,000 </a:t>
            </a:r>
            <a:r>
              <a:rPr lang="en-US" dirty="0" smtClean="0"/>
              <a:t>each year</a:t>
            </a:r>
          </a:p>
          <a:p>
            <a:r>
              <a:rPr lang="en-US" dirty="0"/>
              <a:t> </a:t>
            </a:r>
            <a:r>
              <a:rPr lang="en-US" dirty="0" smtClean="0"/>
              <a:t>      </a:t>
            </a:r>
            <a:r>
              <a:rPr lang="en-US" b="1" dirty="0" smtClean="0"/>
              <a:t>90-92.9%                                                                                       93+%</a:t>
            </a:r>
            <a:r>
              <a:rPr lang="en-US" dirty="0" smtClean="0"/>
              <a:t>							</a:t>
            </a:r>
            <a:endParaRPr lang="en-US" dirty="0"/>
          </a:p>
        </p:txBody>
      </p:sp>
      <p:sp>
        <p:nvSpPr>
          <p:cNvPr id="3" name="TextBox 2"/>
          <p:cNvSpPr txBox="1"/>
          <p:nvPr/>
        </p:nvSpPr>
        <p:spPr>
          <a:xfrm>
            <a:off x="1966685" y="1306286"/>
            <a:ext cx="4847771" cy="523220"/>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2800" b="1" dirty="0" smtClean="0"/>
              <a:t>Brock Scholars Award</a:t>
            </a:r>
            <a:endParaRPr lang="en-US" sz="2800" b="1" dirty="0"/>
          </a:p>
        </p:txBody>
      </p:sp>
      <p:sp>
        <p:nvSpPr>
          <p:cNvPr id="4" name="TextBox 3"/>
          <p:cNvSpPr txBox="1"/>
          <p:nvPr/>
        </p:nvSpPr>
        <p:spPr>
          <a:xfrm>
            <a:off x="2220686" y="5154690"/>
            <a:ext cx="4252685" cy="400110"/>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2000" b="1" dirty="0" smtClean="0"/>
              <a:t>Brock Leaders Citizenship Award</a:t>
            </a:r>
            <a:endParaRPr lang="en-US" sz="2000" b="1" dirty="0"/>
          </a:p>
        </p:txBody>
      </p:sp>
      <p:sp>
        <p:nvSpPr>
          <p:cNvPr id="5" name="TextBox 4"/>
          <p:cNvSpPr txBox="1"/>
          <p:nvPr/>
        </p:nvSpPr>
        <p:spPr>
          <a:xfrm>
            <a:off x="2423886" y="5661539"/>
            <a:ext cx="3984171" cy="400110"/>
          </a:xfrm>
          <a:prstGeom prst="rect">
            <a:avLst/>
          </a:prstGeom>
          <a:noFill/>
        </p:spPr>
        <p:txBody>
          <a:bodyPr wrap="square" rtlCol="0">
            <a:spAutoFit/>
          </a:bodyPr>
          <a:lstStyle/>
          <a:p>
            <a:pPr algn="ctr"/>
            <a:r>
              <a:rPr lang="en-US" sz="2000" b="1" dirty="0" smtClean="0">
                <a:solidFill>
                  <a:srgbClr val="CC0000"/>
                </a:solidFill>
              </a:rPr>
              <a:t>$8,000 </a:t>
            </a:r>
            <a:r>
              <a:rPr lang="en-US" sz="2000" dirty="0" smtClean="0"/>
              <a:t>(</a:t>
            </a:r>
            <a:r>
              <a:rPr lang="en-US" sz="2000" b="1" dirty="0" smtClean="0"/>
              <a:t>$2,000/</a:t>
            </a:r>
            <a:r>
              <a:rPr lang="en-US" sz="2000" b="1" dirty="0" err="1" smtClean="0"/>
              <a:t>yr</a:t>
            </a:r>
            <a:r>
              <a:rPr lang="en-US" sz="2000" dirty="0" smtClean="0"/>
              <a:t>)</a:t>
            </a:r>
            <a:endParaRPr lang="en-US" sz="2000" dirty="0"/>
          </a:p>
        </p:txBody>
      </p:sp>
      <p:sp>
        <p:nvSpPr>
          <p:cNvPr id="6" name="TextBox 5"/>
          <p:cNvSpPr txBox="1"/>
          <p:nvPr/>
        </p:nvSpPr>
        <p:spPr>
          <a:xfrm>
            <a:off x="869992" y="6342743"/>
            <a:ext cx="6740510" cy="369332"/>
          </a:xfrm>
          <a:prstGeom prst="rect">
            <a:avLst/>
          </a:prstGeom>
          <a:noFill/>
        </p:spPr>
        <p:txBody>
          <a:bodyPr wrap="none" rtlCol="0">
            <a:spAutoFit/>
          </a:bodyPr>
          <a:lstStyle/>
          <a:p>
            <a:pPr algn="ctr"/>
            <a:r>
              <a:rPr lang="en-US" b="1" dirty="0" smtClean="0">
                <a:solidFill>
                  <a:srgbClr val="CC0000"/>
                </a:solidFill>
              </a:rPr>
              <a:t>More than $4 MILLION </a:t>
            </a:r>
            <a:r>
              <a:rPr lang="en-US" b="1" dirty="0" smtClean="0"/>
              <a:t>awarded</a:t>
            </a:r>
            <a:r>
              <a:rPr lang="en-US" dirty="0" smtClean="0"/>
              <a:t> to entering students each year</a:t>
            </a:r>
            <a:endParaRPr lang="en-US" dirty="0"/>
          </a:p>
        </p:txBody>
      </p:sp>
    </p:spTree>
    <p:extLst>
      <p:ext uri="{BB962C8B-B14F-4D97-AF65-F5344CB8AC3E}">
        <p14:creationId xmlns:p14="http://schemas.microsoft.com/office/powerpoint/2010/main" val="33324700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47"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pic>
        <p:nvPicPr>
          <p:cNvPr id="248" name="Picture 3"/>
          <p:cNvPicPr/>
          <p:nvPr/>
        </p:nvPicPr>
        <p:blipFill>
          <a:blip r:embed="rId2"/>
          <a:stretch/>
        </p:blipFill>
        <p:spPr>
          <a:xfrm>
            <a:off x="0" y="0"/>
            <a:ext cx="9141480" cy="1140480"/>
          </a:xfrm>
          <a:prstGeom prst="rect">
            <a:avLst/>
          </a:prstGeom>
          <a:ln>
            <a:noFill/>
          </a:ln>
        </p:spPr>
      </p:pic>
      <p:sp>
        <p:nvSpPr>
          <p:cNvPr id="249"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2" name="Rectangle 1"/>
          <p:cNvSpPr/>
          <p:nvPr/>
        </p:nvSpPr>
        <p:spPr>
          <a:xfrm>
            <a:off x="3455928" y="291275"/>
            <a:ext cx="5228351" cy="523220"/>
          </a:xfrm>
          <a:prstGeom prst="rect">
            <a:avLst/>
          </a:prstGeom>
        </p:spPr>
        <p:txBody>
          <a:bodyPr wrap="square">
            <a:spAutoFit/>
          </a:bodyPr>
          <a:lstStyle/>
          <a:p>
            <a:r>
              <a:rPr lang="en-CA" sz="2800" dirty="0">
                <a:solidFill>
                  <a:schemeClr val="bg1"/>
                </a:solidFill>
              </a:rPr>
              <a:t>Advising and Academic Support</a:t>
            </a:r>
          </a:p>
        </p:txBody>
      </p:sp>
      <p:sp>
        <p:nvSpPr>
          <p:cNvPr id="3" name="Rectangle 2"/>
          <p:cNvSpPr/>
          <p:nvPr/>
        </p:nvSpPr>
        <p:spPr>
          <a:xfrm>
            <a:off x="457200" y="1397711"/>
            <a:ext cx="8055215" cy="646331"/>
          </a:xfrm>
          <a:prstGeom prst="rect">
            <a:avLst/>
          </a:prstGeom>
        </p:spPr>
        <p:txBody>
          <a:bodyPr wrap="square">
            <a:spAutoFit/>
          </a:bodyPr>
          <a:lstStyle/>
          <a:p>
            <a:r>
              <a:rPr lang="en-CA" dirty="0">
                <a:solidFill>
                  <a:srgbClr val="002060"/>
                </a:solidFill>
              </a:rPr>
              <a:t>At Brock you are never alone!</a:t>
            </a:r>
            <a:br>
              <a:rPr lang="en-CA" dirty="0">
                <a:solidFill>
                  <a:srgbClr val="002060"/>
                </a:solidFill>
              </a:rPr>
            </a:br>
            <a:r>
              <a:rPr lang="en-CA" dirty="0">
                <a:solidFill>
                  <a:srgbClr val="002060"/>
                </a:solidFill>
              </a:rPr>
              <a:t>There are many Support Services in place to ensure your success</a:t>
            </a:r>
            <a:endParaRPr lang="en-US" dirty="0"/>
          </a:p>
        </p:txBody>
      </p:sp>
      <p:pic>
        <p:nvPicPr>
          <p:cNvPr id="8" name="Picture 2" descr="S:\Learning Skills Services\PHIL (Amy's photo files)\PHILIPP\Bri &amp; Kyle\Bri and Kyle 5.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605458" y="2130453"/>
            <a:ext cx="2850470" cy="1817146"/>
          </a:xfrm>
          <a:prstGeom prst="rect">
            <a:avLst/>
          </a:prstGeom>
          <a:noFill/>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3597" y="2130453"/>
            <a:ext cx="2850470" cy="1882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975206" y="4242136"/>
            <a:ext cx="1992741" cy="369332"/>
          </a:xfrm>
          <a:prstGeom prst="rect">
            <a:avLst/>
          </a:prstGeom>
        </p:spPr>
        <p:txBody>
          <a:bodyPr wrap="none">
            <a:spAutoFit/>
          </a:bodyPr>
          <a:lstStyle/>
          <a:p>
            <a:pPr algn="ctr"/>
            <a:r>
              <a:rPr lang="en-US" b="1" spc="300" dirty="0">
                <a:solidFill>
                  <a:srgbClr val="CD0920"/>
                </a:solidFill>
              </a:rPr>
              <a:t>Drop-In Help</a:t>
            </a:r>
          </a:p>
        </p:txBody>
      </p:sp>
      <p:sp>
        <p:nvSpPr>
          <p:cNvPr id="5" name="Rectangle 4"/>
          <p:cNvSpPr/>
          <p:nvPr/>
        </p:nvSpPr>
        <p:spPr>
          <a:xfrm>
            <a:off x="4949306" y="4242136"/>
            <a:ext cx="3493752" cy="369332"/>
          </a:xfrm>
          <a:prstGeom prst="rect">
            <a:avLst/>
          </a:prstGeom>
        </p:spPr>
        <p:txBody>
          <a:bodyPr wrap="none">
            <a:spAutoFit/>
          </a:bodyPr>
          <a:lstStyle/>
          <a:p>
            <a:pPr algn="ctr"/>
            <a:r>
              <a:rPr lang="en-US" b="1" spc="300" dirty="0">
                <a:solidFill>
                  <a:srgbClr val="CD0920"/>
                </a:solidFill>
                <a:ea typeface="ＭＳ Ｐゴシック" pitchFamily="34" charset="-128"/>
              </a:rPr>
              <a:t>All Year Long Advising</a:t>
            </a:r>
          </a:p>
        </p:txBody>
      </p:sp>
      <p:sp>
        <p:nvSpPr>
          <p:cNvPr id="6" name="Rectangle 5"/>
          <p:cNvSpPr/>
          <p:nvPr/>
        </p:nvSpPr>
        <p:spPr>
          <a:xfrm>
            <a:off x="483480" y="4905155"/>
            <a:ext cx="4572000" cy="1477328"/>
          </a:xfrm>
          <a:prstGeom prst="rect">
            <a:avLst/>
          </a:prstGeom>
        </p:spPr>
        <p:txBody>
          <a:bodyPr>
            <a:spAutoFit/>
          </a:bodyPr>
          <a:lstStyle/>
          <a:p>
            <a:pPr marL="342900" indent="-342900">
              <a:buClr>
                <a:srgbClr val="C00000"/>
              </a:buClr>
              <a:buSzPct val="150000"/>
              <a:buFont typeface="Wingdings" pitchFamily="2" charset="2"/>
              <a:buChar char="ü"/>
            </a:pPr>
            <a:r>
              <a:rPr lang="en-US" dirty="0">
                <a:ea typeface="ＭＳ Ｐゴシック" pitchFamily="34" charset="-128"/>
              </a:rPr>
              <a:t>Math Learning Center</a:t>
            </a:r>
          </a:p>
          <a:p>
            <a:pPr marL="342900" indent="-342900">
              <a:buClr>
                <a:srgbClr val="C00000"/>
              </a:buClr>
              <a:buSzPct val="150000"/>
              <a:buFont typeface="Wingdings" pitchFamily="2" charset="2"/>
              <a:buChar char="ü"/>
            </a:pPr>
            <a:r>
              <a:rPr lang="en-US" dirty="0">
                <a:ea typeface="ＭＳ Ｐゴシック" pitchFamily="34" charset="-128"/>
              </a:rPr>
              <a:t> Special Workshops</a:t>
            </a:r>
          </a:p>
          <a:p>
            <a:pPr marL="342900" indent="-342900">
              <a:buClr>
                <a:srgbClr val="C00000"/>
              </a:buClr>
              <a:buSzPct val="150000"/>
              <a:buFont typeface="Wingdings" pitchFamily="2" charset="2"/>
              <a:buChar char="ü"/>
            </a:pPr>
            <a:r>
              <a:rPr lang="en-US" dirty="0">
                <a:ea typeface="ＭＳ Ｐゴシック" pitchFamily="34" charset="-128"/>
              </a:rPr>
              <a:t> Drop-In Assistance</a:t>
            </a:r>
          </a:p>
          <a:p>
            <a:pPr marL="342900" indent="-342900">
              <a:buClr>
                <a:srgbClr val="C00000"/>
              </a:buClr>
              <a:buSzPct val="150000"/>
              <a:buFont typeface="Wingdings" pitchFamily="2" charset="2"/>
              <a:buChar char="ü"/>
            </a:pPr>
            <a:r>
              <a:rPr lang="en-US" dirty="0">
                <a:ea typeface="ＭＳ Ｐゴシック" pitchFamily="34" charset="-128"/>
              </a:rPr>
              <a:t> Free to all students</a:t>
            </a:r>
          </a:p>
          <a:p>
            <a:pPr marL="342900" indent="-342900">
              <a:buClr>
                <a:srgbClr val="C00000"/>
              </a:buClr>
              <a:buSzPct val="150000"/>
              <a:buFont typeface="Wingdings" pitchFamily="2" charset="2"/>
              <a:buChar char="ü"/>
            </a:pPr>
            <a:r>
              <a:rPr lang="en-US" dirty="0">
                <a:ea typeface="ＭＳ Ｐゴシック" pitchFamily="34" charset="-128"/>
              </a:rPr>
              <a:t> 1-on-1 or small groups</a:t>
            </a:r>
            <a:endParaRPr lang="en-US" dirty="0"/>
          </a:p>
        </p:txBody>
      </p:sp>
      <p:sp>
        <p:nvSpPr>
          <p:cNvPr id="7" name="Rectangle 6"/>
          <p:cNvSpPr/>
          <p:nvPr/>
        </p:nvSpPr>
        <p:spPr>
          <a:xfrm>
            <a:off x="4801869" y="4905155"/>
            <a:ext cx="4342131" cy="1200329"/>
          </a:xfrm>
          <a:prstGeom prst="rect">
            <a:avLst/>
          </a:prstGeom>
        </p:spPr>
        <p:txBody>
          <a:bodyPr wrap="square">
            <a:spAutoFit/>
          </a:bodyPr>
          <a:lstStyle/>
          <a:p>
            <a:pPr marL="342900" indent="-342900">
              <a:buClr>
                <a:srgbClr val="C00000"/>
              </a:buClr>
              <a:buSzPct val="150000"/>
              <a:buFont typeface="Wingdings" pitchFamily="2" charset="2"/>
              <a:buChar char="ü"/>
            </a:pPr>
            <a:r>
              <a:rPr lang="en-US" dirty="0">
                <a:ea typeface="ＭＳ Ｐゴシック" pitchFamily="34" charset="-128"/>
              </a:rPr>
              <a:t>In your Department</a:t>
            </a:r>
          </a:p>
          <a:p>
            <a:pPr marL="342900" indent="-342900">
              <a:buClr>
                <a:srgbClr val="C00000"/>
              </a:buClr>
              <a:buSzPct val="150000"/>
              <a:buFont typeface="Wingdings" pitchFamily="2" charset="2"/>
              <a:buChar char="ü"/>
            </a:pPr>
            <a:r>
              <a:rPr lang="en-US" dirty="0" smtClean="0">
                <a:ea typeface="ＭＳ Ｐゴシック" pitchFamily="34" charset="-128"/>
              </a:rPr>
              <a:t>Faculty of Math </a:t>
            </a:r>
            <a:r>
              <a:rPr lang="en-US" dirty="0">
                <a:ea typeface="ＭＳ Ｐゴシック" pitchFamily="34" charset="-128"/>
              </a:rPr>
              <a:t>and Science Academic </a:t>
            </a:r>
            <a:r>
              <a:rPr lang="en-US" dirty="0" smtClean="0">
                <a:ea typeface="ＭＳ Ｐゴシック" pitchFamily="34" charset="-128"/>
              </a:rPr>
              <a:t>Advising</a:t>
            </a:r>
            <a:endParaRPr lang="en-US" dirty="0">
              <a:ea typeface="ＭＳ Ｐゴシック" pitchFamily="34" charset="-128"/>
            </a:endParaRPr>
          </a:p>
          <a:p>
            <a:pPr marL="342900" indent="-342900">
              <a:buClr>
                <a:srgbClr val="C00000"/>
              </a:buClr>
              <a:buSzPct val="150000"/>
              <a:buFont typeface="Wingdings" pitchFamily="2" charset="2"/>
              <a:buChar char="ü"/>
            </a:pPr>
            <a:r>
              <a:rPr lang="en-US" dirty="0">
                <a:ea typeface="ＭＳ Ｐゴシック" pitchFamily="34" charset="-128"/>
              </a:rPr>
              <a:t>Student Development Center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8"/>
          <p:cNvPicPr/>
          <p:nvPr/>
        </p:nvPicPr>
        <p:blipFill>
          <a:blip r:embed="rId3"/>
          <a:stretch/>
        </p:blipFill>
        <p:spPr>
          <a:xfrm>
            <a:off x="2309760" y="1073160"/>
            <a:ext cx="4077360" cy="5150520"/>
          </a:xfrm>
          <a:prstGeom prst="rect">
            <a:avLst/>
          </a:prstGeom>
          <a:ln>
            <a:noFill/>
          </a:ln>
        </p:spPr>
      </p:pic>
      <p:sp>
        <p:nvSpPr>
          <p:cNvPr id="165" name="CustomShape 1"/>
          <p:cNvSpPr/>
          <p:nvPr/>
        </p:nvSpPr>
        <p:spPr>
          <a:xfrm>
            <a:off x="0" y="0"/>
            <a:ext cx="9141480" cy="106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strike="noStrike">
                <a:solidFill>
                  <a:srgbClr val="000000"/>
                </a:solidFill>
                <a:latin typeface="Verdana"/>
                <a:ea typeface="ＭＳ Ｐゴシック"/>
              </a:rPr>
              <a:t>You’ve had a big choice to make and you’re close to deciding where to go next Fall……</a:t>
            </a:r>
            <a:endParaRPr/>
          </a:p>
        </p:txBody>
      </p:sp>
      <p:pic>
        <p:nvPicPr>
          <p:cNvPr id="166" name="Picture 1"/>
          <p:cNvPicPr/>
          <p:nvPr/>
        </p:nvPicPr>
        <p:blipFill>
          <a:blip r:embed="rId4"/>
          <a:stretch/>
        </p:blipFill>
        <p:spPr>
          <a:xfrm>
            <a:off x="-555480" y="-2639880"/>
            <a:ext cx="9719280" cy="12576960"/>
          </a:xfrm>
          <a:prstGeom prst="rect">
            <a:avLst/>
          </a:prstGeom>
          <a:ln>
            <a:noFill/>
          </a:ln>
        </p:spPr>
      </p:pic>
      <p:sp>
        <p:nvSpPr>
          <p:cNvPr id="167" name="CustomShape 2"/>
          <p:cNvSpPr/>
          <p:nvPr/>
        </p:nvSpPr>
        <p:spPr>
          <a:xfrm>
            <a:off x="5118480" y="3201840"/>
            <a:ext cx="902880" cy="393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000" b="1" strike="noStrike">
                <a:solidFill>
                  <a:srgbClr val="FFFFFF"/>
                </a:solidFill>
                <a:latin typeface="Arial"/>
                <a:ea typeface="ＭＳ Ｐゴシック"/>
              </a:rPr>
              <a:t>Brock</a:t>
            </a:r>
            <a:endParaRPr/>
          </a:p>
        </p:txBody>
      </p:sp>
      <p:sp>
        <p:nvSpPr>
          <p:cNvPr id="168" name="CustomShape 3"/>
          <p:cNvSpPr/>
          <p:nvPr/>
        </p:nvSpPr>
        <p:spPr>
          <a:xfrm>
            <a:off x="581040" y="6273720"/>
            <a:ext cx="7553520" cy="575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3200" strike="noStrike">
                <a:solidFill>
                  <a:srgbClr val="000000"/>
                </a:solidFill>
                <a:latin typeface="Verdana"/>
                <a:ea typeface="ＭＳ Ｐゴシック"/>
              </a:rPr>
              <a:t>Is Brock the best University for you?</a:t>
            </a:r>
            <a:endParaRPr/>
          </a:p>
        </p:txBody>
      </p:sp>
      <p:sp>
        <p:nvSpPr>
          <p:cNvPr id="169" name="CustomShape 4"/>
          <p:cNvSpPr/>
          <p:nvPr/>
        </p:nvSpPr>
        <p:spPr>
          <a:xfrm>
            <a:off x="5435280" y="3456000"/>
            <a:ext cx="547560" cy="1796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600" b="1" strike="noStrike">
                <a:solidFill>
                  <a:srgbClr val="FFFFFF"/>
                </a:solidFill>
                <a:latin typeface="Arial"/>
                <a:ea typeface="ＭＳ Ｐゴシック"/>
              </a:rPr>
              <a:t>University</a:t>
            </a:r>
            <a:endParaRPr/>
          </a:p>
        </p:txBody>
      </p:sp>
      <p:sp>
        <p:nvSpPr>
          <p:cNvPr id="170" name="CustomShape 5"/>
          <p:cNvSpPr/>
          <p:nvPr/>
        </p:nvSpPr>
        <p:spPr>
          <a:xfrm>
            <a:off x="5836320" y="3208320"/>
            <a:ext cx="335880" cy="393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000" b="1" strike="noStrike">
                <a:solidFill>
                  <a:srgbClr val="FFFFFF"/>
                </a:solidFill>
                <a:latin typeface="Arial"/>
                <a:ea typeface="ＭＳ Ｐゴシック"/>
              </a:rPr>
              <a:t>?</a:t>
            </a:r>
            <a:endParaRPr/>
          </a:p>
        </p:txBody>
      </p:sp>
      <p:pic>
        <p:nvPicPr>
          <p:cNvPr id="2" name="Picture 1" descr="Brock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3174" y="5274723"/>
            <a:ext cx="1448306" cy="838041"/>
          </a:xfrm>
          <a:prstGeom prst="rect">
            <a:avLst/>
          </a:prstGeom>
        </p:spPr>
      </p:pic>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10" presetClass="entr"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additive="repl">
                                        <p:cTn id="7" dur="1500"/>
                                        <p:tgtEl>
                                          <p:spTgt spid="166"/>
                                        </p:tgtEl>
                                      </p:cBhvr>
                                    </p:animEffect>
                                  </p:childTnLst>
                                </p:cTn>
                              </p:par>
                              <p:par>
                                <p:cTn id="8" presetID="10" presetClass="entr" fill="hold" nodeType="with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fade">
                                      <p:cBhvr additive="repl">
                                        <p:cTn id="10" dur="1500"/>
                                        <p:tgtEl>
                                          <p:spTgt spid="167"/>
                                        </p:tgtEl>
                                      </p:cBhvr>
                                    </p:animEffect>
                                  </p:childTnLst>
                                </p:cTn>
                              </p:par>
                              <p:par>
                                <p:cTn id="11" presetID="10" presetClass="entr"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Effect transition="in" filter="fade">
                                      <p:cBhvr additive="repl">
                                        <p:cTn id="13" dur="1500"/>
                                        <p:tgtEl>
                                          <p:spTgt spid="169"/>
                                        </p:tgtEl>
                                      </p:cBhvr>
                                    </p:animEffect>
                                  </p:childTnLst>
                                </p:cTn>
                              </p:par>
                              <p:par>
                                <p:cTn id="14" presetID="10" presetClass="entr" fill="hold" nodeType="with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fade">
                                      <p:cBhvr additive="repl">
                                        <p:cTn id="16" dur="1500"/>
                                        <p:tgtEl>
                                          <p:spTgt spid="170"/>
                                        </p:tgtEl>
                                      </p:cBhvr>
                                    </p:animEffect>
                                  </p:childTnLst>
                                </p:cTn>
                              </p:par>
                            </p:childTnLst>
                          </p:cTn>
                        </p:par>
                      </p:childTnLst>
                    </p:cTn>
                  </p:par>
                  <p:par>
                    <p:cTn id="17" fill="hold" nodeType="clickEffect">
                      <p:stCondLst>
                        <p:cond delay="indefinite"/>
                      </p:stCondLst>
                      <p:childTnLst>
                        <p:par>
                          <p:cTn id="18" fill="hold" nodeType="withEffect">
                            <p:stCondLst>
                              <p:cond delay="0"/>
                            </p:stCondLst>
                            <p:childTnLst>
                              <p:par>
                                <p:cTn id="19" presetID="10" presetClass="entr" fill="hold" nodeType="clickEffect">
                                  <p:stCondLst>
                                    <p:cond delay="0"/>
                                  </p:stCondLst>
                                  <p:childTnLst>
                                    <p:set>
                                      <p:cBhvr>
                                        <p:cTn id="20" dur="1" fill="hold">
                                          <p:stCondLst>
                                            <p:cond delay="0"/>
                                          </p:stCondLst>
                                        </p:cTn>
                                        <p:tgtEl>
                                          <p:spTgt spid="168"/>
                                        </p:tgtEl>
                                        <p:attrNameLst>
                                          <p:attrName>style.visibility</p:attrName>
                                        </p:attrNameLst>
                                      </p:cBhvr>
                                      <p:to>
                                        <p:strVal val="visible"/>
                                      </p:to>
                                    </p:set>
                                    <p:animEffect transition="in" filter="fade">
                                      <p:cBhvr additive="repl">
                                        <p:cTn id="21" dur="1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9487" y="1467293"/>
            <a:ext cx="6604397" cy="1143000"/>
          </a:xfrm>
        </p:spPr>
        <p:txBody>
          <a:bodyPr>
            <a:noAutofit/>
          </a:bodyPr>
          <a:lstStyle/>
          <a:p>
            <a:pPr algn="l" eaLnBrk="1" hangingPunct="1">
              <a:defRPr/>
            </a:pPr>
            <a:r>
              <a:rPr lang="en-US" sz="4000" dirty="0">
                <a:solidFill>
                  <a:srgbClr val="6A737B"/>
                </a:solidFill>
              </a:rPr>
              <a:t>A-Z Learning Services </a:t>
            </a:r>
          </a:p>
        </p:txBody>
      </p:sp>
      <p:sp>
        <p:nvSpPr>
          <p:cNvPr id="4099" name="Rectangle 3"/>
          <p:cNvSpPr>
            <a:spLocks noGrp="1" noChangeArrowheads="1"/>
          </p:cNvSpPr>
          <p:nvPr>
            <p:ph idx="4294967295"/>
          </p:nvPr>
        </p:nvSpPr>
        <p:spPr>
          <a:xfrm>
            <a:off x="304800" y="1828800"/>
            <a:ext cx="8672286" cy="4724400"/>
          </a:xfrm>
          <a:prstGeom prst="rect">
            <a:avLst/>
          </a:prstGeom>
        </p:spPr>
        <p:txBody>
          <a:bodyPr>
            <a:normAutofit/>
          </a:bodyPr>
          <a:lstStyle/>
          <a:p>
            <a:pPr eaLnBrk="1" hangingPunct="1">
              <a:lnSpc>
                <a:spcPct val="120000"/>
              </a:lnSpc>
              <a:spcBef>
                <a:spcPts val="0"/>
              </a:spcBef>
              <a:defRPr/>
            </a:pPr>
            <a:endParaRPr lang="en-US" sz="2600" dirty="0"/>
          </a:p>
          <a:p>
            <a:pPr eaLnBrk="1" hangingPunct="1">
              <a:lnSpc>
                <a:spcPct val="160000"/>
              </a:lnSpc>
              <a:spcBef>
                <a:spcPts val="0"/>
              </a:spcBef>
              <a:buFont typeface="Wingdings" pitchFamily="2" charset="2"/>
              <a:buChar char="§"/>
              <a:defRPr/>
            </a:pPr>
            <a:r>
              <a:rPr lang="en-US" sz="2600" dirty="0" smtClean="0"/>
              <a:t>Workshops</a:t>
            </a:r>
            <a:endParaRPr lang="en-US" sz="2600" dirty="0"/>
          </a:p>
          <a:p>
            <a:pPr>
              <a:lnSpc>
                <a:spcPct val="160000"/>
              </a:lnSpc>
              <a:spcBef>
                <a:spcPts val="0"/>
              </a:spcBef>
              <a:buFont typeface="Wingdings" pitchFamily="2" charset="2"/>
              <a:buChar char="§"/>
              <a:defRPr/>
            </a:pPr>
            <a:r>
              <a:rPr lang="en-US" sz="2600" dirty="0" smtClean="0"/>
              <a:t>Consultations</a:t>
            </a:r>
          </a:p>
          <a:p>
            <a:pPr eaLnBrk="1" hangingPunct="1">
              <a:lnSpc>
                <a:spcPct val="160000"/>
              </a:lnSpc>
              <a:spcBef>
                <a:spcPts val="0"/>
              </a:spcBef>
              <a:buNone/>
              <a:defRPr/>
            </a:pPr>
            <a:r>
              <a:rPr lang="en-US" sz="2600" dirty="0"/>
              <a:t/>
            </a:r>
            <a:br>
              <a:rPr lang="en-US" sz="2600" dirty="0"/>
            </a:br>
            <a:endParaRPr lang="en-US" sz="2600" dirty="0"/>
          </a:p>
          <a:p>
            <a:pPr eaLnBrk="1" hangingPunct="1">
              <a:lnSpc>
                <a:spcPct val="120000"/>
              </a:lnSpc>
              <a:spcBef>
                <a:spcPts val="0"/>
              </a:spcBef>
              <a:defRPr/>
            </a:pPr>
            <a:endParaRPr lang="en-US" sz="2600" dirty="0"/>
          </a:p>
          <a:p>
            <a:pPr eaLnBrk="1" hangingPunct="1">
              <a:lnSpc>
                <a:spcPct val="120000"/>
              </a:lnSpc>
              <a:spcBef>
                <a:spcPts val="0"/>
              </a:spcBef>
              <a:defRPr/>
            </a:pPr>
            <a:endParaRPr lang="en-US" sz="2200" dirty="0"/>
          </a:p>
          <a:p>
            <a:pPr marL="0" lvl="1" indent="0">
              <a:lnSpc>
                <a:spcPct val="120000"/>
              </a:lnSpc>
              <a:spcBef>
                <a:spcPts val="0"/>
              </a:spcBef>
              <a:buNone/>
              <a:defRPr/>
            </a:pPr>
            <a:r>
              <a:rPr lang="en-US" sz="2400" i="1" dirty="0"/>
              <a:t>For details go to</a:t>
            </a:r>
            <a:r>
              <a:rPr lang="en-US" sz="2400" i="1" dirty="0" smtClean="0"/>
              <a:t>: </a:t>
            </a:r>
            <a:r>
              <a:rPr lang="en-US" sz="2400" dirty="0">
                <a:hlinkClick r:id="rId3"/>
              </a:rPr>
              <a:t>www.brocku.ca/learning-services</a:t>
            </a:r>
            <a:endParaRPr lang="en-US" sz="2400" dirty="0"/>
          </a:p>
          <a:p>
            <a:pPr marL="457200" lvl="1" indent="0">
              <a:lnSpc>
                <a:spcPct val="120000"/>
              </a:lnSpc>
              <a:spcBef>
                <a:spcPts val="0"/>
              </a:spcBef>
              <a:buNone/>
              <a:defRPr/>
            </a:pPr>
            <a:endParaRPr lang="en-US" sz="2400" dirty="0"/>
          </a:p>
        </p:txBody>
      </p:sp>
      <p:pic>
        <p:nvPicPr>
          <p:cNvPr id="1029" name="Picture 5" descr="S:\A-Z Learning Services\Phil's Photos\2008-09\Drop-in centre edits\group study 3 - group of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 y="3896042"/>
            <a:ext cx="3109215" cy="1474244"/>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S:\A-Z Learning Services\Phil's Photos\2008-09\Brock Learning commons Photos\BROCK LIBRARY-4931.jpg"/>
          <p:cNvPicPr>
            <a:picLocks noChangeAspect="1" noChangeArrowheads="1"/>
          </p:cNvPicPr>
          <p:nvPr/>
        </p:nvPicPr>
        <p:blipFill>
          <a:blip r:embed="rId5" cstate="print">
            <a:extLst>
              <a:ext uri="{28A0092B-C50C-407E-A947-70E740481C1C}">
                <a14:useLocalDpi xmlns:a14="http://schemas.microsoft.com/office/drawing/2010/main" val="0"/>
              </a:ext>
            </a:extLst>
          </a:blip>
          <a:srcRect t="11553"/>
          <a:stretch>
            <a:fillRect/>
          </a:stretch>
        </p:blipFill>
        <p:spPr bwMode="auto">
          <a:xfrm>
            <a:off x="3205696" y="3850323"/>
            <a:ext cx="2737470" cy="1610103"/>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10"/>
          <p:cNvSpPr/>
          <p:nvPr/>
        </p:nvSpPr>
        <p:spPr>
          <a:xfrm>
            <a:off x="3860800" y="2266709"/>
            <a:ext cx="4996121" cy="1332673"/>
          </a:xfrm>
          <a:prstGeom prst="rect">
            <a:avLst/>
          </a:prstGeom>
        </p:spPr>
        <p:txBody>
          <a:bodyPr wrap="square">
            <a:spAutoFit/>
          </a:bodyPr>
          <a:lstStyle/>
          <a:p>
            <a:pPr>
              <a:lnSpc>
                <a:spcPct val="160000"/>
              </a:lnSpc>
              <a:buFont typeface="Wingdings" pitchFamily="2" charset="2"/>
              <a:buChar char="§"/>
              <a:defRPr/>
            </a:pPr>
            <a:r>
              <a:rPr lang="en-US" sz="2600" dirty="0" smtClean="0"/>
              <a:t>   Drop-In Learning Service</a:t>
            </a:r>
          </a:p>
          <a:p>
            <a:pPr>
              <a:lnSpc>
                <a:spcPct val="160000"/>
              </a:lnSpc>
              <a:buFont typeface="Wingdings" pitchFamily="2" charset="2"/>
              <a:buChar char="§"/>
              <a:defRPr/>
            </a:pPr>
            <a:r>
              <a:rPr lang="en-US" sz="2600" dirty="0" smtClean="0"/>
              <a:t>   Tutor Registry</a:t>
            </a:r>
            <a:endParaRPr lang="en-US" sz="2600" dirty="0"/>
          </a:p>
        </p:txBody>
      </p:sp>
      <p:pic>
        <p:nvPicPr>
          <p:cNvPr id="29698" name="Picture 2" descr="Image result for A-Z learning brock"/>
          <p:cNvPicPr>
            <a:picLocks noChangeAspect="1" noChangeArrowheads="1"/>
          </p:cNvPicPr>
          <p:nvPr/>
        </p:nvPicPr>
        <p:blipFill>
          <a:blip r:embed="rId6"/>
          <a:srcRect/>
          <a:stretch>
            <a:fillRect/>
          </a:stretch>
        </p:blipFill>
        <p:spPr bwMode="auto">
          <a:xfrm>
            <a:off x="6084923" y="3909310"/>
            <a:ext cx="3076595" cy="1551116"/>
          </a:xfrm>
          <a:prstGeom prst="rect">
            <a:avLst/>
          </a:prstGeom>
          <a:noFill/>
        </p:spPr>
      </p:pic>
      <p:sp>
        <p:nvSpPr>
          <p:cNvPr id="12" name="Rectangle 11"/>
          <p:cNvSpPr/>
          <p:nvPr/>
        </p:nvSpPr>
        <p:spPr>
          <a:xfrm flipV="1">
            <a:off x="-1" y="3850323"/>
            <a:ext cx="9144001" cy="45719"/>
          </a:xfrm>
          <a:prstGeom prst="rect">
            <a:avLst/>
          </a:prstGeom>
          <a:solidFill>
            <a:srgbClr val="EF41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5477" y="5446606"/>
            <a:ext cx="9176995" cy="45719"/>
          </a:xfrm>
          <a:prstGeom prst="rect">
            <a:avLst/>
          </a:prstGeom>
          <a:solidFill>
            <a:srgbClr val="EF41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0" y="446088"/>
            <a:ext cx="2714625" cy="735012"/>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Trebuchet MS"/>
                <a:ea typeface="+mj-ea"/>
                <a:cs typeface="Trebuchet MS"/>
              </a:rPr>
              <a:t>A-Z Learning </a:t>
            </a:r>
          </a:p>
          <a:p>
            <a:pPr marL="0" marR="0" lvl="0" indent="0" algn="l" defTabSz="457200" rtl="0" eaLnBrk="1" fontAlgn="auto" latinLnBrk="0" hangingPunct="1">
              <a:lnSpc>
                <a:spcPct val="100000"/>
              </a:lnSpc>
              <a:spcBef>
                <a:spcPct val="0"/>
              </a:spcBef>
              <a:spcAft>
                <a:spcPts val="0"/>
              </a:spcAft>
              <a:buClrTx/>
              <a:buSzTx/>
              <a:buFontTx/>
              <a:buNone/>
              <a:tabLst/>
              <a:defRPr/>
            </a:pPr>
            <a:r>
              <a:rPr lang="en-US" dirty="0" smtClean="0">
                <a:solidFill>
                  <a:schemeClr val="bg1"/>
                </a:solidFill>
                <a:latin typeface="Trebuchet MS"/>
                <a:ea typeface="+mj-ea"/>
                <a:cs typeface="Trebuchet MS"/>
              </a:rPr>
              <a:t>Services @ Brock</a:t>
            </a:r>
            <a:endParaRPr kumimoji="0" lang="en-US" sz="1800" b="0" i="0" u="none" strike="noStrike" kern="1200" cap="none" spc="0" normalizeH="0" baseline="0" noProof="0" dirty="0">
              <a:ln>
                <a:noFill/>
              </a:ln>
              <a:solidFill>
                <a:schemeClr val="bg1"/>
              </a:solidFill>
              <a:effectLst/>
              <a:uLnTx/>
              <a:uFillTx/>
              <a:latin typeface="Trebuchet MS"/>
              <a:ea typeface="+mj-ea"/>
              <a:cs typeface="Trebuchet MS"/>
            </a:endParaRPr>
          </a:p>
        </p:txBody>
      </p:sp>
      <p:pic>
        <p:nvPicPr>
          <p:cNvPr id="15" name="Picture 3"/>
          <p:cNvPicPr/>
          <p:nvPr/>
        </p:nvPicPr>
        <p:blipFill>
          <a:blip r:embed="rId7"/>
          <a:stretch/>
        </p:blipFill>
        <p:spPr>
          <a:xfrm>
            <a:off x="0" y="0"/>
            <a:ext cx="9141480" cy="1140480"/>
          </a:xfrm>
          <a:prstGeom prst="rect">
            <a:avLst/>
          </a:prstGeom>
          <a:ln>
            <a:noFill/>
          </a:ln>
        </p:spPr>
      </p:pic>
      <p:sp>
        <p:nvSpPr>
          <p:cNvPr id="2" name="Rectangle 1"/>
          <p:cNvSpPr/>
          <p:nvPr/>
        </p:nvSpPr>
        <p:spPr>
          <a:xfrm>
            <a:off x="1694664" y="187309"/>
            <a:ext cx="2877335" cy="369332"/>
          </a:xfrm>
          <a:prstGeom prst="rect">
            <a:avLst/>
          </a:prstGeom>
        </p:spPr>
        <p:txBody>
          <a:bodyPr wrap="none">
            <a:spAutoFit/>
          </a:bodyPr>
          <a:lstStyle/>
          <a:p>
            <a:pPr>
              <a:lnSpc>
                <a:spcPct val="100000"/>
              </a:lnSpc>
            </a:pPr>
            <a:r>
              <a:rPr lang="en-US" dirty="0">
                <a:solidFill>
                  <a:srgbClr val="FFFFFF"/>
                </a:solidFill>
                <a:latin typeface="Trebuchet MS"/>
              </a:rPr>
              <a:t>Faculty of Math &amp; Science</a:t>
            </a:r>
            <a:endParaRPr lang="en-US" dirty="0"/>
          </a:p>
        </p:txBody>
      </p:sp>
    </p:spTree>
    <p:extLst>
      <p:ext uri="{BB962C8B-B14F-4D97-AF65-F5344CB8AC3E}">
        <p14:creationId xmlns:p14="http://schemas.microsoft.com/office/powerpoint/2010/main" val="5276837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51" name="CustomShape 2"/>
          <p:cNvSpPr/>
          <p:nvPr/>
        </p:nvSpPr>
        <p:spPr>
          <a:xfrm>
            <a:off x="539640" y="2601000"/>
            <a:ext cx="3885840" cy="3626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pic>
        <p:nvPicPr>
          <p:cNvPr id="252" name="Picture 3"/>
          <p:cNvPicPr/>
          <p:nvPr/>
        </p:nvPicPr>
        <p:blipFill>
          <a:blip r:embed="rId2"/>
          <a:stretch/>
        </p:blipFill>
        <p:spPr>
          <a:xfrm>
            <a:off x="0" y="0"/>
            <a:ext cx="9141480" cy="1140480"/>
          </a:xfrm>
          <a:prstGeom prst="rect">
            <a:avLst/>
          </a:prstGeom>
          <a:ln>
            <a:noFill/>
          </a:ln>
        </p:spPr>
      </p:pic>
      <p:sp>
        <p:nvSpPr>
          <p:cNvPr id="253" name="CustomShape 3"/>
          <p:cNvSpPr/>
          <p:nvPr/>
        </p:nvSpPr>
        <p:spPr>
          <a:xfrm>
            <a:off x="395639" y="561600"/>
            <a:ext cx="3025987"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trike="noStrike" dirty="0">
                <a:solidFill>
                  <a:srgbClr val="FFFFFF"/>
                </a:solidFill>
                <a:latin typeface="Trebuchet MS"/>
                <a:ea typeface="DejaVu Sans"/>
              </a:rPr>
              <a:t>Faculty of Math &amp; Science</a:t>
            </a:r>
            <a:endParaRPr dirty="0"/>
          </a:p>
        </p:txBody>
      </p:sp>
      <p:sp>
        <p:nvSpPr>
          <p:cNvPr id="254" name="CustomShape 4"/>
          <p:cNvSpPr/>
          <p:nvPr/>
        </p:nvSpPr>
        <p:spPr>
          <a:xfrm>
            <a:off x="160560" y="1484640"/>
            <a:ext cx="8729280" cy="1032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sp>
        <p:nvSpPr>
          <p:cNvPr id="255" name="CustomShape 5"/>
          <p:cNvSpPr/>
          <p:nvPr/>
        </p:nvSpPr>
        <p:spPr>
          <a:xfrm>
            <a:off x="4572000" y="4941000"/>
            <a:ext cx="4029840" cy="145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sp>
        <p:nvSpPr>
          <p:cNvPr id="3" name="Rectangle 2"/>
          <p:cNvSpPr/>
          <p:nvPr/>
        </p:nvSpPr>
        <p:spPr>
          <a:xfrm>
            <a:off x="280219" y="1485008"/>
            <a:ext cx="8609621" cy="5262979"/>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rPr>
              <a:t>~ </a:t>
            </a:r>
            <a:r>
              <a:rPr lang="en-US" sz="2800" b="1" dirty="0" smtClean="0">
                <a:solidFill>
                  <a:srgbClr val="C00000"/>
                </a:solidFill>
                <a:effectLst>
                  <a:outerShdw blurRad="38100" dist="38100" dir="2700000" algn="tl">
                    <a:srgbClr val="000000">
                      <a:alpha val="43137"/>
                    </a:srgbClr>
                  </a:outerShdw>
                </a:effectLst>
              </a:rPr>
              <a:t>19,000 students </a:t>
            </a:r>
            <a:r>
              <a:rPr lang="en-US" sz="2800" b="1" dirty="0" smtClean="0">
                <a:effectLst>
                  <a:outerShdw blurRad="38100" dist="38100" dir="2700000" algn="tl">
                    <a:srgbClr val="000000">
                      <a:alpha val="43137"/>
                    </a:srgbClr>
                  </a:outerShdw>
                </a:effectLst>
              </a:rPr>
              <a:t>: small enough to be intimate, big enough to be world class</a:t>
            </a:r>
          </a:p>
          <a:p>
            <a:endParaRPr lang="en-US" sz="2800" b="1" dirty="0">
              <a:effectLst>
                <a:outerShdw blurRad="38100" dist="38100" dir="2700000" algn="tl">
                  <a:srgbClr val="000000">
                    <a:alpha val="43137"/>
                  </a:srgbClr>
                </a:outerShdw>
              </a:effectLst>
            </a:endParaRPr>
          </a:p>
          <a:p>
            <a:r>
              <a:rPr lang="en-US" sz="2800" b="1" dirty="0" smtClean="0">
                <a:solidFill>
                  <a:srgbClr val="C00000"/>
                </a:solidFill>
                <a:effectLst>
                  <a:outerShdw blurRad="38100" dist="38100" dir="2700000" algn="tl">
                    <a:srgbClr val="000000">
                      <a:alpha val="43137"/>
                    </a:srgbClr>
                  </a:outerShdw>
                </a:effectLst>
              </a:rPr>
              <a:t>98% Graduate success</a:t>
            </a:r>
            <a:r>
              <a:rPr lang="en-US" sz="2800" b="1" dirty="0" smtClean="0">
                <a:effectLst>
                  <a:outerShdw blurRad="38100" dist="38100" dir="2700000" algn="tl">
                    <a:srgbClr val="000000">
                      <a:alpha val="43137"/>
                    </a:srgbClr>
                  </a:outerShdw>
                </a:effectLst>
              </a:rPr>
              <a:t>: Brock has one of the highest rates of graduate employment </a:t>
            </a:r>
          </a:p>
          <a:p>
            <a:endParaRPr lang="en-US" sz="2800" b="1" dirty="0">
              <a:effectLst>
                <a:outerShdw blurRad="38100" dist="38100" dir="2700000" algn="tl">
                  <a:srgbClr val="000000">
                    <a:alpha val="43137"/>
                  </a:srgbClr>
                </a:outerShdw>
              </a:effectLst>
            </a:endParaRPr>
          </a:p>
          <a:p>
            <a:r>
              <a:rPr lang="en-US" sz="2800" b="1" dirty="0" smtClean="0">
                <a:effectLst>
                  <a:outerShdw blurRad="38100" dist="38100" dir="2700000" algn="tl">
                    <a:srgbClr val="000000">
                      <a:alpha val="43137"/>
                    </a:srgbClr>
                  </a:outerShdw>
                </a:effectLst>
              </a:rPr>
              <a:t>Students from more than </a:t>
            </a:r>
            <a:r>
              <a:rPr lang="en-US" sz="2800" b="1" dirty="0" smtClean="0">
                <a:solidFill>
                  <a:srgbClr val="C00000"/>
                </a:solidFill>
                <a:effectLst>
                  <a:outerShdw blurRad="38100" dist="38100" dir="2700000" algn="tl">
                    <a:srgbClr val="000000">
                      <a:alpha val="43137"/>
                    </a:srgbClr>
                  </a:outerShdw>
                </a:effectLst>
              </a:rPr>
              <a:t>94 countries, </a:t>
            </a:r>
            <a:r>
              <a:rPr lang="en-US" sz="2800" b="1" dirty="0" smtClean="0">
                <a:effectLst>
                  <a:outerShdw blurRad="38100" dist="38100" dir="2700000" algn="tl">
                    <a:srgbClr val="000000">
                      <a:alpha val="43137"/>
                    </a:srgbClr>
                  </a:outerShdw>
                </a:effectLst>
              </a:rPr>
              <a:t>more than </a:t>
            </a:r>
            <a:r>
              <a:rPr lang="en-US" sz="2800" b="1" dirty="0" smtClean="0">
                <a:solidFill>
                  <a:srgbClr val="C00000"/>
                </a:solidFill>
                <a:effectLst>
                  <a:outerShdw blurRad="38100" dist="38100" dir="2700000" algn="tl">
                    <a:srgbClr val="000000">
                      <a:alpha val="43137"/>
                    </a:srgbClr>
                  </a:outerShdw>
                </a:effectLst>
              </a:rPr>
              <a:t>80 partner institutions </a:t>
            </a:r>
            <a:r>
              <a:rPr lang="en-US" sz="2800" b="1" dirty="0" smtClean="0">
                <a:effectLst>
                  <a:outerShdw blurRad="38100" dist="38100" dir="2700000" algn="tl">
                    <a:srgbClr val="000000">
                      <a:alpha val="43137"/>
                    </a:srgbClr>
                  </a:outerShdw>
                </a:effectLst>
              </a:rPr>
              <a:t>on </a:t>
            </a:r>
            <a:r>
              <a:rPr lang="en-US" sz="2800" b="1" dirty="0" smtClean="0">
                <a:solidFill>
                  <a:srgbClr val="C00000"/>
                </a:solidFill>
                <a:effectLst>
                  <a:outerShdw blurRad="38100" dist="38100" dir="2700000" algn="tl">
                    <a:srgbClr val="000000">
                      <a:alpha val="43137"/>
                    </a:srgbClr>
                  </a:outerShdw>
                </a:effectLst>
              </a:rPr>
              <a:t>6 continents</a:t>
            </a:r>
          </a:p>
          <a:p>
            <a:endParaRPr lang="en-US" sz="2800" b="1" dirty="0">
              <a:solidFill>
                <a:srgbClr val="C00000"/>
              </a:solidFill>
              <a:effectLst>
                <a:outerShdw blurRad="38100" dist="38100" dir="2700000" algn="tl">
                  <a:srgbClr val="000000">
                    <a:alpha val="43137"/>
                  </a:srgbClr>
                </a:outerShdw>
              </a:effectLst>
            </a:endParaRPr>
          </a:p>
          <a:p>
            <a:r>
              <a:rPr lang="en-US" sz="2800" b="1" dirty="0" smtClean="0">
                <a:effectLst>
                  <a:outerShdw blurRad="38100" dist="38100" dir="2700000" algn="tl">
                    <a:srgbClr val="000000">
                      <a:alpha val="43137"/>
                    </a:srgbClr>
                  </a:outerShdw>
                </a:effectLst>
              </a:rPr>
              <a:t>Our </a:t>
            </a:r>
            <a:r>
              <a:rPr lang="en-US" sz="2800" b="1" dirty="0" smtClean="0">
                <a:solidFill>
                  <a:srgbClr val="C00000"/>
                </a:solidFill>
                <a:effectLst>
                  <a:outerShdw blurRad="38100" dist="38100" dir="2700000" algn="tl">
                    <a:srgbClr val="000000">
                      <a:alpha val="43137"/>
                    </a:srgbClr>
                  </a:outerShdw>
                </a:effectLst>
              </a:rPr>
              <a:t>annual Brock Grape stomp </a:t>
            </a:r>
            <a:r>
              <a:rPr lang="en-US" sz="2800" b="1" dirty="0" smtClean="0">
                <a:effectLst>
                  <a:outerShdw blurRad="38100" dist="38100" dir="2700000" algn="tl">
                    <a:srgbClr val="000000">
                      <a:alpha val="43137"/>
                    </a:srgbClr>
                  </a:outerShdw>
                </a:effectLst>
              </a:rPr>
              <a:t>has been recognized as a great Canadian Campus Tradition</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37338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ustomShape 1"/>
          <p:cNvSpPr/>
          <p:nvPr/>
        </p:nvSpPr>
        <p:spPr>
          <a:xfrm>
            <a:off x="440100" y="36000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39" name="CustomShape 2"/>
          <p:cNvSpPr/>
          <p:nvPr/>
        </p:nvSpPr>
        <p:spPr>
          <a:xfrm>
            <a:off x="-220818" y="166536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pic>
        <p:nvPicPr>
          <p:cNvPr id="240" name="Picture 3"/>
          <p:cNvPicPr/>
          <p:nvPr/>
        </p:nvPicPr>
        <p:blipFill>
          <a:blip r:embed="rId2"/>
          <a:stretch/>
        </p:blipFill>
        <p:spPr>
          <a:xfrm>
            <a:off x="-17100" y="-28649"/>
            <a:ext cx="9161100" cy="1268849"/>
          </a:xfrm>
          <a:prstGeom prst="rect">
            <a:avLst/>
          </a:prstGeom>
          <a:ln>
            <a:noFill/>
          </a:ln>
        </p:spPr>
      </p:pic>
      <p:sp>
        <p:nvSpPr>
          <p:cNvPr id="241" name="CustomShape 3"/>
          <p:cNvSpPr/>
          <p:nvPr/>
        </p:nvSpPr>
        <p:spPr>
          <a:xfrm>
            <a:off x="395639" y="561600"/>
            <a:ext cx="3311063"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trike="noStrike" dirty="0">
                <a:solidFill>
                  <a:srgbClr val="FFFFFF"/>
                </a:solidFill>
                <a:latin typeface="Trebuchet MS"/>
                <a:ea typeface="DejaVu Sans"/>
              </a:rPr>
              <a:t>Faculty of Math &amp; Science</a:t>
            </a:r>
            <a:endParaRPr dirty="0"/>
          </a:p>
        </p:txBody>
      </p:sp>
      <p:sp>
        <p:nvSpPr>
          <p:cNvPr id="243" name="CustomShape 4"/>
          <p:cNvSpPr/>
          <p:nvPr/>
        </p:nvSpPr>
        <p:spPr>
          <a:xfrm>
            <a:off x="4053281" y="1369080"/>
            <a:ext cx="5223453" cy="11795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z="2400" b="1" dirty="0" smtClean="0">
                <a:solidFill>
                  <a:srgbClr val="C00000"/>
                </a:solidFill>
              </a:rPr>
              <a:t>Annual </a:t>
            </a:r>
            <a:r>
              <a:rPr lang="en-CA" sz="2400" b="1" dirty="0" smtClean="0">
                <a:solidFill>
                  <a:srgbClr val="1362D4"/>
                </a:solidFill>
              </a:rPr>
              <a:t>Home Coming </a:t>
            </a:r>
          </a:p>
          <a:p>
            <a:pPr>
              <a:lnSpc>
                <a:spcPct val="100000"/>
              </a:lnSpc>
            </a:pPr>
            <a:r>
              <a:rPr lang="en-CA" sz="2400" b="1" dirty="0" smtClean="0">
                <a:solidFill>
                  <a:srgbClr val="C00000"/>
                </a:solidFill>
              </a:rPr>
              <a:t>Grape Stomp Event-</a:t>
            </a:r>
          </a:p>
          <a:p>
            <a:pPr>
              <a:lnSpc>
                <a:spcPct val="100000"/>
              </a:lnSpc>
            </a:pPr>
            <a:r>
              <a:rPr lang="en-CA" sz="2400" b="1" dirty="0" smtClean="0">
                <a:solidFill>
                  <a:srgbClr val="C00000"/>
                </a:solidFill>
              </a:rPr>
              <a:t>Canada’s Messiest University</a:t>
            </a:r>
          </a:p>
          <a:p>
            <a:pPr>
              <a:lnSpc>
                <a:spcPct val="100000"/>
              </a:lnSpc>
            </a:pPr>
            <a:r>
              <a:rPr lang="en-CA" sz="2400" b="1" dirty="0" smtClean="0">
                <a:solidFill>
                  <a:srgbClr val="C00000"/>
                </a:solidFill>
              </a:rPr>
              <a:t>tradition</a:t>
            </a:r>
            <a:endParaRPr sz="2400" b="1" dirty="0">
              <a:solidFill>
                <a:srgbClr val="C00000"/>
              </a:solidFill>
            </a:endParaRPr>
          </a:p>
        </p:txBody>
      </p:sp>
      <p:sp>
        <p:nvSpPr>
          <p:cNvPr id="245" name="CustomShape 6"/>
          <p:cNvSpPr/>
          <p:nvPr/>
        </p:nvSpPr>
        <p:spPr>
          <a:xfrm>
            <a:off x="640980" y="5927702"/>
            <a:ext cx="4257000" cy="3625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CA" sz="2800" dirty="0" smtClean="0">
                <a:hlinkClick r:id="rId3"/>
              </a:rPr>
              <a:t>Gallery</a:t>
            </a:r>
            <a:endParaRPr sz="28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4" y="1240200"/>
            <a:ext cx="3947046" cy="434175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9161" y="2894371"/>
            <a:ext cx="5284839" cy="3963629"/>
          </a:xfrm>
          <a:prstGeom prst="rect">
            <a:avLst/>
          </a:prstGeom>
        </p:spPr>
      </p:pic>
    </p:spTree>
    <p:extLst>
      <p:ext uri="{BB962C8B-B14F-4D97-AF65-F5344CB8AC3E}">
        <p14:creationId xmlns:p14="http://schemas.microsoft.com/office/powerpoint/2010/main" val="527558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457200" y="274680"/>
            <a:ext cx="8227440" cy="1140840"/>
          </a:xfrm>
          <a:prstGeom prst="rect">
            <a:avLst/>
          </a:prstGeom>
          <a:noFill/>
          <a:ln>
            <a:noFill/>
          </a:ln>
        </p:spPr>
        <p:style>
          <a:lnRef idx="0">
            <a:scrgbClr r="0" g="0" b="0"/>
          </a:lnRef>
          <a:fillRef idx="0">
            <a:scrgbClr r="0" g="0" b="0"/>
          </a:fillRef>
          <a:effectRef idx="0">
            <a:scrgbClr r="0" g="0" b="0"/>
          </a:effectRef>
          <a:fontRef idx="minor"/>
        </p:style>
      </p:sp>
      <p:sp>
        <p:nvSpPr>
          <p:cNvPr id="158" name="CustomShape 2"/>
          <p:cNvSpPr/>
          <p:nvPr/>
        </p:nvSpPr>
        <p:spPr>
          <a:xfrm>
            <a:off x="457200" y="1600200"/>
            <a:ext cx="8227440" cy="452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a:p>
          <a:p>
            <a:pPr>
              <a:lnSpc>
                <a:spcPct val="100000"/>
              </a:lnSpc>
            </a:pPr>
            <a:endParaRPr/>
          </a:p>
        </p:txBody>
      </p:sp>
      <p:pic>
        <p:nvPicPr>
          <p:cNvPr id="159" name="Picture 3"/>
          <p:cNvPicPr/>
          <p:nvPr/>
        </p:nvPicPr>
        <p:blipFill>
          <a:blip r:embed="rId2"/>
          <a:stretch/>
        </p:blipFill>
        <p:spPr>
          <a:xfrm>
            <a:off x="0" y="0"/>
            <a:ext cx="9141840" cy="1140840"/>
          </a:xfrm>
          <a:prstGeom prst="rect">
            <a:avLst/>
          </a:prstGeom>
          <a:ln>
            <a:noFill/>
          </a:ln>
        </p:spPr>
      </p:pic>
      <p:sp>
        <p:nvSpPr>
          <p:cNvPr id="160" name="CustomShape 3"/>
          <p:cNvSpPr/>
          <p:nvPr/>
        </p:nvSpPr>
        <p:spPr>
          <a:xfrm>
            <a:off x="395640" y="561600"/>
            <a:ext cx="2374200" cy="51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61" name="CustomShape 4"/>
          <p:cNvSpPr/>
          <p:nvPr/>
        </p:nvSpPr>
        <p:spPr>
          <a:xfrm>
            <a:off x="611640" y="2853000"/>
            <a:ext cx="8062560" cy="2526480"/>
          </a:xfrm>
          <a:prstGeom prst="rect">
            <a:avLst/>
          </a:prstGeom>
          <a:noFill/>
          <a:ln>
            <a:noFill/>
          </a:ln>
        </p:spPr>
        <p:style>
          <a:lnRef idx="0">
            <a:scrgbClr r="0" g="0" b="0"/>
          </a:lnRef>
          <a:fillRef idx="0">
            <a:scrgbClr r="0" g="0" b="0"/>
          </a:fillRef>
          <a:effectRef idx="0">
            <a:scrgbClr r="0" g="0" b="0"/>
          </a:effectRef>
          <a:fontRef idx="minor"/>
        </p:style>
      </p:sp>
      <p:sp>
        <p:nvSpPr>
          <p:cNvPr id="162" name="TextShape 5"/>
          <p:cNvSpPr txBox="1"/>
          <p:nvPr/>
        </p:nvSpPr>
        <p:spPr>
          <a:xfrm>
            <a:off x="611640" y="1833329"/>
            <a:ext cx="6822360" cy="3283675"/>
          </a:xfrm>
          <a:prstGeom prst="rect">
            <a:avLst/>
          </a:prstGeom>
          <a:noFill/>
          <a:ln>
            <a:noFill/>
          </a:ln>
        </p:spPr>
        <p:txBody>
          <a:bodyPr lIns="90000" tIns="45000" rIns="90000" bIns="45000"/>
          <a:lstStyle/>
          <a:p>
            <a:endParaRPr sz="2400" dirty="0"/>
          </a:p>
        </p:txBody>
      </p:sp>
      <p:sp>
        <p:nvSpPr>
          <p:cNvPr id="163" name="TextShape 6"/>
          <p:cNvSpPr txBox="1"/>
          <p:nvPr/>
        </p:nvSpPr>
        <p:spPr>
          <a:xfrm>
            <a:off x="4389120" y="5394960"/>
            <a:ext cx="4754880" cy="1737360"/>
          </a:xfrm>
          <a:prstGeom prst="rect">
            <a:avLst/>
          </a:prstGeom>
          <a:noFill/>
          <a:ln>
            <a:noFill/>
          </a:ln>
        </p:spPr>
        <p:txBody>
          <a:bodyPr lIns="90000" tIns="45000" rIns="90000" bIns="45000"/>
          <a:lstStyle/>
          <a:p>
            <a:endParaRPr dirty="0"/>
          </a:p>
        </p:txBody>
      </p:sp>
      <p:sp>
        <p:nvSpPr>
          <p:cNvPr id="2" name="Rectangle 1"/>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  </a:t>
            </a:r>
            <a:r>
              <a:rPr kumimoji="0" lang="en-US" altLang="en-US" sz="1900" b="0" i="0" u="none" strike="noStrike" cap="none" normalizeH="0" baseline="0">
                <a:ln>
                  <a:noFill/>
                </a:ln>
                <a:solidFill>
                  <a:schemeClr val="tx1"/>
                </a:solidFill>
                <a:effectLst/>
                <a:latin typeface="Arial" charset="0"/>
              </a:rPr>
              <a:t/>
            </a:r>
            <a:br>
              <a:rPr kumimoji="0" lang="en-US" altLang="en-US" sz="1900" b="0" i="0" u="none" strike="noStrike" cap="none" normalizeH="0" baseline="0">
                <a:ln>
                  <a:noFill/>
                </a:ln>
                <a:solidFill>
                  <a:schemeClr val="tx1"/>
                </a:solidFill>
                <a:effectLst/>
                <a:latin typeface="Arial" charset="0"/>
              </a:rPr>
            </a:br>
            <a:endParaRPr kumimoji="0" lang="en-US" altLang="en-US" sz="1800" b="0" i="0" u="none" strike="noStrike" cap="none" normalizeH="0" baseline="0">
              <a:ln>
                <a:noFill/>
              </a:ln>
              <a:solidFill>
                <a:schemeClr val="tx1"/>
              </a:solidFill>
              <a:effectLst/>
              <a:latin typeface="Arial" charset="0"/>
            </a:endParaRPr>
          </a:p>
        </p:txBody>
      </p:sp>
      <p:sp>
        <p:nvSpPr>
          <p:cNvPr id="3" name="AutoShape 2" descr="/var/folders/pm/528ljh6s51q_9ynnsq8vf2bm0000gn/T/com.microsoft.Powerpoint/WebArchiveCopyPasteTempFiles/Niagara-Wine-Festival-1-1600x1065.jpg?x98438"/>
          <p:cNvSpPr>
            <a:spLocks noChangeAspect="1" noChangeArrowheads="1"/>
          </p:cNvSpPr>
          <p:nvPr/>
        </p:nvSpPr>
        <p:spPr bwMode="auto">
          <a:xfrm>
            <a:off x="0" y="0"/>
            <a:ext cx="304800" cy="3048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 y="1141241"/>
            <a:ext cx="7634072" cy="5081429"/>
          </a:xfrm>
          <a:prstGeom prst="rect">
            <a:avLst/>
          </a:prstGeom>
        </p:spPr>
      </p:pic>
      <p:sp>
        <p:nvSpPr>
          <p:cNvPr id="5" name="Rectangle 4"/>
          <p:cNvSpPr/>
          <p:nvPr/>
        </p:nvSpPr>
        <p:spPr>
          <a:xfrm>
            <a:off x="152400" y="6123960"/>
            <a:ext cx="7059706" cy="646331"/>
          </a:xfrm>
          <a:prstGeom prst="rect">
            <a:avLst/>
          </a:prstGeom>
        </p:spPr>
        <p:txBody>
          <a:bodyPr wrap="square">
            <a:spAutoFit/>
          </a:bodyPr>
          <a:lstStyle/>
          <a:p>
            <a:pPr fontAlgn="base"/>
            <a:endParaRPr lang="en-US" dirty="0">
              <a:solidFill>
                <a:srgbClr val="CC0000"/>
              </a:solidFill>
              <a:latin typeface="Bliss Light" charset="0"/>
            </a:endParaRPr>
          </a:p>
          <a:p>
            <a:pPr fontAlgn="base"/>
            <a:r>
              <a:rPr lang="en-US" cap="all" dirty="0">
                <a:solidFill>
                  <a:srgbClr val="989898"/>
                </a:solidFill>
                <a:latin typeface="inherit" charset="0"/>
              </a:rPr>
              <a:t>FRIDAY, SEPTEMBER 22, 2017</a:t>
            </a:r>
            <a:r>
              <a:rPr lang="en-US" dirty="0">
                <a:solidFill>
                  <a:srgbClr val="989898"/>
                </a:solidFill>
                <a:latin typeface="inherit" charset="0"/>
              </a:rPr>
              <a:t> </a:t>
            </a:r>
            <a:r>
              <a:rPr lang="en-US" dirty="0">
                <a:solidFill>
                  <a:srgbClr val="D0D0D0"/>
                </a:solidFill>
                <a:latin typeface="inherit" charset="0"/>
              </a:rPr>
              <a:t>|</a:t>
            </a:r>
            <a:r>
              <a:rPr lang="en-US" dirty="0">
                <a:solidFill>
                  <a:srgbClr val="989898"/>
                </a:solidFill>
                <a:latin typeface="inherit" charset="0"/>
              </a:rPr>
              <a:t> by </a:t>
            </a:r>
            <a:r>
              <a:rPr lang="en-US" dirty="0">
                <a:solidFill>
                  <a:srgbClr val="CC0000"/>
                </a:solidFill>
                <a:latin typeface="inherit" charset="0"/>
                <a:hlinkClick r:id="rId4" tooltip="Posts by Kevin Cavanagh"/>
              </a:rPr>
              <a:t>Kevin Cavanagh</a:t>
            </a:r>
            <a:endParaRPr lang="en-US" b="0" i="0" dirty="0">
              <a:solidFill>
                <a:srgbClr val="989898"/>
              </a:solidFill>
              <a:effectLst/>
              <a:latin typeface="inherit" charset="0"/>
            </a:endParaRPr>
          </a:p>
        </p:txBody>
      </p:sp>
      <p:sp>
        <p:nvSpPr>
          <p:cNvPr id="6" name="TextBox 5"/>
          <p:cNvSpPr txBox="1"/>
          <p:nvPr/>
        </p:nvSpPr>
        <p:spPr>
          <a:xfrm>
            <a:off x="7682980" y="1483388"/>
            <a:ext cx="1409952" cy="2554545"/>
          </a:xfrm>
          <a:prstGeom prst="rect">
            <a:avLst/>
          </a:prstGeom>
          <a:noFill/>
        </p:spPr>
        <p:txBody>
          <a:bodyPr wrap="square" rtlCol="0">
            <a:spAutoFit/>
          </a:bodyPr>
          <a:lstStyle/>
          <a:p>
            <a:pPr fontAlgn="base"/>
            <a:r>
              <a:rPr lang="en-US" sz="2000" dirty="0">
                <a:solidFill>
                  <a:srgbClr val="CC0000"/>
                </a:solidFill>
                <a:latin typeface="Bliss Light" charset="0"/>
              </a:rPr>
              <a:t>Brock steps up to promote a safe, respectful Grape and Wine weekend</a:t>
            </a:r>
          </a:p>
        </p:txBody>
      </p:sp>
    </p:spTree>
    <p:extLst>
      <p:ext uri="{BB962C8B-B14F-4D97-AF65-F5344CB8AC3E}">
        <p14:creationId xmlns:p14="http://schemas.microsoft.com/office/powerpoint/2010/main" val="4820655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51" name="CustomShape 2"/>
          <p:cNvSpPr/>
          <p:nvPr/>
        </p:nvSpPr>
        <p:spPr>
          <a:xfrm>
            <a:off x="539640" y="2601000"/>
            <a:ext cx="3885840" cy="3626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pic>
        <p:nvPicPr>
          <p:cNvPr id="252" name="Picture 3"/>
          <p:cNvPicPr/>
          <p:nvPr/>
        </p:nvPicPr>
        <p:blipFill>
          <a:blip r:embed="rId2"/>
          <a:stretch/>
        </p:blipFill>
        <p:spPr>
          <a:xfrm>
            <a:off x="2520" y="-8640"/>
            <a:ext cx="9141480" cy="1140480"/>
          </a:xfrm>
          <a:prstGeom prst="rect">
            <a:avLst/>
          </a:prstGeom>
          <a:ln>
            <a:noFill/>
          </a:ln>
        </p:spPr>
      </p:pic>
      <p:sp>
        <p:nvSpPr>
          <p:cNvPr id="253"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254" name="CustomShape 4"/>
          <p:cNvSpPr/>
          <p:nvPr/>
        </p:nvSpPr>
        <p:spPr>
          <a:xfrm>
            <a:off x="160560" y="1484640"/>
            <a:ext cx="8729280" cy="1032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sp>
        <p:nvSpPr>
          <p:cNvPr id="255" name="CustomShape 5"/>
          <p:cNvSpPr/>
          <p:nvPr/>
        </p:nvSpPr>
        <p:spPr>
          <a:xfrm>
            <a:off x="4572000" y="4941000"/>
            <a:ext cx="4029840" cy="145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sp>
        <p:nvSpPr>
          <p:cNvPr id="2" name="Rectangle 1"/>
          <p:cNvSpPr/>
          <p:nvPr/>
        </p:nvSpPr>
        <p:spPr>
          <a:xfrm>
            <a:off x="2967503" y="400039"/>
            <a:ext cx="5609228" cy="461665"/>
          </a:xfrm>
          <a:prstGeom prst="rect">
            <a:avLst/>
          </a:prstGeom>
        </p:spPr>
        <p:txBody>
          <a:bodyPr wrap="none">
            <a:spAutoFit/>
          </a:bodyPr>
          <a:lstStyle/>
          <a:p>
            <a:r>
              <a:rPr lang="en-US" sz="2400" dirty="0">
                <a:solidFill>
                  <a:schemeClr val="bg1"/>
                </a:solidFill>
              </a:rPr>
              <a:t>Campus Life and Pleasant Environment</a:t>
            </a:r>
          </a:p>
        </p:txBody>
      </p:sp>
      <p:sp>
        <p:nvSpPr>
          <p:cNvPr id="3" name="Rectangle 2"/>
          <p:cNvSpPr/>
          <p:nvPr/>
        </p:nvSpPr>
        <p:spPr>
          <a:xfrm>
            <a:off x="300182" y="1297139"/>
            <a:ext cx="6680970" cy="923330"/>
          </a:xfrm>
          <a:prstGeom prst="rect">
            <a:avLst/>
          </a:prstGeom>
        </p:spPr>
        <p:txBody>
          <a:bodyPr wrap="square">
            <a:spAutoFit/>
          </a:bodyPr>
          <a:lstStyle/>
          <a:p>
            <a:r>
              <a:rPr lang="en-CA" b="1" dirty="0"/>
              <a:t>Safe and Inspiring Campus; </a:t>
            </a:r>
            <a:r>
              <a:rPr lang="en-CA" b="1" dirty="0">
                <a:solidFill>
                  <a:srgbClr val="CC0000"/>
                </a:solidFill>
              </a:rPr>
              <a:t>Sense of Belonging</a:t>
            </a:r>
            <a:r>
              <a:rPr lang="en-CA" b="1" dirty="0"/>
              <a:t>; Awards and Scholarships; Athletics; Proximity to Home; </a:t>
            </a:r>
            <a:r>
              <a:rPr lang="en-CA" b="1" dirty="0">
                <a:solidFill>
                  <a:srgbClr val="CC0000"/>
                </a:solidFill>
              </a:rPr>
              <a:t>Our Commitment to Your Success!</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73" y="3013629"/>
            <a:ext cx="2555776" cy="2880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103" y="2650836"/>
            <a:ext cx="2660782" cy="22351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9103" y="2220469"/>
            <a:ext cx="2401852" cy="19507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6434" y="4693697"/>
            <a:ext cx="2403516" cy="17113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0560" y="6077634"/>
            <a:ext cx="5666046" cy="369332"/>
          </a:xfrm>
          <a:prstGeom prst="rect">
            <a:avLst/>
          </a:prstGeom>
        </p:spPr>
        <p:txBody>
          <a:bodyPr wrap="square">
            <a:spAutoFit/>
          </a:bodyPr>
          <a:lstStyle/>
          <a:p>
            <a:r>
              <a:rPr lang="en-US" b="1" dirty="0">
                <a:hlinkClick r:id="rId7"/>
              </a:rPr>
              <a:t>This is how our former students remember us</a:t>
            </a:r>
            <a:endParaRPr lang="en-US" dirty="0"/>
          </a:p>
        </p:txBody>
      </p:sp>
    </p:spTree>
    <p:extLst>
      <p:ext uri="{BB962C8B-B14F-4D97-AF65-F5344CB8AC3E}">
        <p14:creationId xmlns:p14="http://schemas.microsoft.com/office/powerpoint/2010/main" val="38547149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Content Placeholder 8"/>
          <p:cNvPicPr/>
          <p:nvPr/>
        </p:nvPicPr>
        <p:blipFill>
          <a:blip r:embed="rId2"/>
          <a:stretch/>
        </p:blipFill>
        <p:spPr>
          <a:xfrm>
            <a:off x="0" y="-27000"/>
            <a:ext cx="9141480" cy="1135800"/>
          </a:xfrm>
          <a:prstGeom prst="rect">
            <a:avLst/>
          </a:prstGeom>
          <a:ln>
            <a:noFill/>
          </a:ln>
        </p:spPr>
      </p:pic>
      <p:sp>
        <p:nvSpPr>
          <p:cNvPr id="257" name="CustomShape 1"/>
          <p:cNvSpPr/>
          <p:nvPr/>
        </p:nvSpPr>
        <p:spPr>
          <a:xfrm>
            <a:off x="5676900" y="1248937"/>
            <a:ext cx="3478040" cy="25274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fontAlgn="base"/>
            <a:r>
              <a:rPr lang="en-US" sz="2000" b="1" dirty="0"/>
              <a:t>Brock University is </a:t>
            </a:r>
            <a:endParaRPr lang="en-US" sz="2000" b="1" dirty="0" smtClean="0"/>
          </a:p>
          <a:p>
            <a:pPr fontAlgn="base"/>
            <a:r>
              <a:rPr lang="en-US" sz="2000" b="1" dirty="0" smtClean="0"/>
              <a:t>among </a:t>
            </a:r>
            <a:r>
              <a:rPr lang="en-US" sz="2000" b="1" dirty="0"/>
              <a:t>five Canadian </a:t>
            </a:r>
            <a:endParaRPr lang="en-US" sz="2000" b="1" dirty="0" smtClean="0"/>
          </a:p>
          <a:p>
            <a:pPr fontAlgn="base"/>
            <a:r>
              <a:rPr lang="en-US" sz="2000" b="1" dirty="0" smtClean="0"/>
              <a:t>host </a:t>
            </a:r>
            <a:r>
              <a:rPr lang="en-US" sz="2000" b="1" dirty="0"/>
              <a:t>sites selected for </a:t>
            </a:r>
            <a:endParaRPr lang="en-US" sz="2000" b="1" dirty="0" smtClean="0"/>
          </a:p>
          <a:p>
            <a:pPr fontAlgn="base"/>
            <a:r>
              <a:rPr lang="en-US" sz="2000" b="1" dirty="0" smtClean="0"/>
              <a:t>new </a:t>
            </a:r>
            <a:r>
              <a:rPr lang="en-US" sz="2000" b="1" dirty="0"/>
              <a:t>Rowing Canada </a:t>
            </a:r>
            <a:endParaRPr lang="en-US" sz="2000" b="1" dirty="0" smtClean="0"/>
          </a:p>
          <a:p>
            <a:pPr fontAlgn="base"/>
            <a:r>
              <a:rPr lang="en-US" sz="2000" b="1" dirty="0" smtClean="0"/>
              <a:t>hubs </a:t>
            </a:r>
            <a:r>
              <a:rPr lang="en-US" sz="2000" b="1" dirty="0"/>
              <a:t>aimed at identifying and training up-and-coming national-</a:t>
            </a:r>
            <a:r>
              <a:rPr lang="en-US" sz="2000" b="1" dirty="0" err="1"/>
              <a:t>calibre</a:t>
            </a:r>
            <a:r>
              <a:rPr lang="en-US" sz="2000" b="1" dirty="0"/>
              <a:t> rowers.</a:t>
            </a:r>
          </a:p>
          <a:p>
            <a:r>
              <a:rPr lang="en-US" sz="2000" b="1" dirty="0"/>
              <a:t/>
            </a:r>
            <a:br>
              <a:rPr lang="en-US" sz="2000" b="1" dirty="0"/>
            </a:br>
            <a:endParaRPr sz="2000" b="1" dirty="0"/>
          </a:p>
        </p:txBody>
      </p:sp>
      <p:sp>
        <p:nvSpPr>
          <p:cNvPr id="258" name="CustomShape 2"/>
          <p:cNvSpPr/>
          <p:nvPr/>
        </p:nvSpPr>
        <p:spPr>
          <a:xfrm>
            <a:off x="304920" y="2565000"/>
            <a:ext cx="8532000" cy="392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8800"/>
            <a:ext cx="5676900" cy="3650956"/>
          </a:xfrm>
          <a:prstGeom prst="rect">
            <a:avLst/>
          </a:prstGeom>
        </p:spPr>
      </p:pic>
      <p:sp>
        <p:nvSpPr>
          <p:cNvPr id="6" name="TextBox 5"/>
          <p:cNvSpPr txBox="1"/>
          <p:nvPr/>
        </p:nvSpPr>
        <p:spPr>
          <a:xfrm>
            <a:off x="190005" y="4759756"/>
            <a:ext cx="7556500" cy="1323439"/>
          </a:xfrm>
          <a:prstGeom prst="rect">
            <a:avLst/>
          </a:prstGeom>
          <a:noFill/>
        </p:spPr>
        <p:txBody>
          <a:bodyPr wrap="square" rtlCol="0">
            <a:spAutoFit/>
          </a:bodyPr>
          <a:lstStyle/>
          <a:p>
            <a:r>
              <a:rPr lang="en-US" sz="2000" b="1" dirty="0">
                <a:solidFill>
                  <a:srgbClr val="C00000"/>
                </a:solidFill>
              </a:rPr>
              <a:t>Rowing Canada announced Thursday, Oct. 26 that </a:t>
            </a:r>
            <a:r>
              <a:rPr lang="en-US" sz="2000" b="1" dirty="0">
                <a:solidFill>
                  <a:srgbClr val="1362D4"/>
                </a:solidFill>
              </a:rPr>
              <a:t>Brock University, the University of British Columbia, University of Victoria, Western University and Trent University</a:t>
            </a:r>
            <a:r>
              <a:rPr lang="en-US" sz="2000" b="1" dirty="0">
                <a:solidFill>
                  <a:srgbClr val="C00000"/>
                </a:solidFill>
              </a:rPr>
              <a:t> have been selected to host the Rowing Canada </a:t>
            </a:r>
            <a:r>
              <a:rPr lang="en-US" sz="2000" b="1" dirty="0" err="1" smtClean="0">
                <a:solidFill>
                  <a:srgbClr val="C00000"/>
                </a:solidFill>
              </a:rPr>
              <a:t>NextGen</a:t>
            </a:r>
            <a:r>
              <a:rPr lang="en-US" sz="2000" b="1" dirty="0" smtClean="0">
                <a:solidFill>
                  <a:srgbClr val="C00000"/>
                </a:solidFill>
              </a:rPr>
              <a:t> </a:t>
            </a:r>
            <a:r>
              <a:rPr lang="en-US" sz="2000" b="1" dirty="0">
                <a:solidFill>
                  <a:srgbClr val="C00000"/>
                </a:solidFill>
              </a:rPr>
              <a:t>Hubs.</a:t>
            </a:r>
          </a:p>
        </p:txBody>
      </p:sp>
    </p:spTree>
    <p:extLst>
      <p:ext uri="{BB962C8B-B14F-4D97-AF65-F5344CB8AC3E}">
        <p14:creationId xmlns:p14="http://schemas.microsoft.com/office/powerpoint/2010/main" val="16950282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Content Placeholder 8"/>
          <p:cNvPicPr/>
          <p:nvPr/>
        </p:nvPicPr>
        <p:blipFill>
          <a:blip r:embed="rId2"/>
          <a:stretch/>
        </p:blipFill>
        <p:spPr>
          <a:xfrm>
            <a:off x="0" y="-27000"/>
            <a:ext cx="9141480" cy="1135800"/>
          </a:xfrm>
          <a:prstGeom prst="rect">
            <a:avLst/>
          </a:prstGeom>
          <a:ln>
            <a:noFill/>
          </a:ln>
        </p:spPr>
      </p:pic>
      <p:sp>
        <p:nvSpPr>
          <p:cNvPr id="257" name="CustomShape 1"/>
          <p:cNvSpPr/>
          <p:nvPr/>
        </p:nvSpPr>
        <p:spPr>
          <a:xfrm>
            <a:off x="281160" y="1533960"/>
            <a:ext cx="8379360" cy="112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dirty="0"/>
          </a:p>
        </p:txBody>
      </p:sp>
      <p:sp>
        <p:nvSpPr>
          <p:cNvPr id="258" name="CustomShape 2"/>
          <p:cNvSpPr/>
          <p:nvPr/>
        </p:nvSpPr>
        <p:spPr>
          <a:xfrm>
            <a:off x="304920" y="2565000"/>
            <a:ext cx="8532000" cy="392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dirty="0"/>
          </a:p>
        </p:txBody>
      </p:sp>
      <p:sp>
        <p:nvSpPr>
          <p:cNvPr id="2" name="Rectangle 1"/>
          <p:cNvSpPr/>
          <p:nvPr/>
        </p:nvSpPr>
        <p:spPr>
          <a:xfrm>
            <a:off x="1325961" y="1643896"/>
            <a:ext cx="6374520" cy="2308324"/>
          </a:xfrm>
          <a:prstGeom prst="rect">
            <a:avLst/>
          </a:prstGeom>
        </p:spPr>
        <p:txBody>
          <a:bodyPr wrap="square">
            <a:spAutoFit/>
          </a:bodyPr>
          <a:lstStyle/>
          <a:p>
            <a:pPr algn="ctr"/>
            <a:r>
              <a:rPr lang="en-CA" sz="2400" b="1" dirty="0">
                <a:solidFill>
                  <a:srgbClr val="CD0920"/>
                </a:solidFill>
              </a:rPr>
              <a:t>Thank you for Coming!</a:t>
            </a:r>
          </a:p>
          <a:p>
            <a:pPr algn="ctr"/>
            <a:endParaRPr lang="en-CA" sz="2400" b="1" dirty="0">
              <a:solidFill>
                <a:srgbClr val="CD0920"/>
              </a:solidFill>
            </a:endParaRPr>
          </a:p>
          <a:p>
            <a:pPr algn="ctr"/>
            <a:r>
              <a:rPr lang="en-CA" sz="2400" b="1" dirty="0">
                <a:solidFill>
                  <a:srgbClr val="CD0920"/>
                </a:solidFill>
              </a:rPr>
              <a:t>Talk to Us For More Info!</a:t>
            </a:r>
          </a:p>
          <a:p>
            <a:pPr algn="ctr"/>
            <a:endParaRPr lang="en-CA" sz="2400" b="1" dirty="0">
              <a:solidFill>
                <a:srgbClr val="CD0920"/>
              </a:solidFill>
            </a:endParaRPr>
          </a:p>
          <a:p>
            <a:pPr algn="ctr"/>
            <a:r>
              <a:rPr lang="en-CA" sz="2400" b="1" dirty="0"/>
              <a:t>… Make sure to complete the right 4U courses! </a:t>
            </a:r>
          </a:p>
        </p:txBody>
      </p:sp>
      <p:sp>
        <p:nvSpPr>
          <p:cNvPr id="3" name="Rectangle 2"/>
          <p:cNvSpPr/>
          <p:nvPr/>
        </p:nvSpPr>
        <p:spPr>
          <a:xfrm>
            <a:off x="1097047" y="4733478"/>
            <a:ext cx="3718059" cy="461665"/>
          </a:xfrm>
          <a:prstGeom prst="rect">
            <a:avLst/>
          </a:prstGeom>
        </p:spPr>
        <p:txBody>
          <a:bodyPr wrap="none">
            <a:spAutoFit/>
          </a:bodyPr>
          <a:lstStyle/>
          <a:p>
            <a:r>
              <a:rPr lang="en-CA" sz="2400" b="1" i="1" dirty="0">
                <a:solidFill>
                  <a:srgbClr val="CC0000"/>
                </a:solidFill>
              </a:rPr>
              <a:t>It’s your </a:t>
            </a:r>
            <a:r>
              <a:rPr lang="en-CA" sz="2400" b="1" i="1" dirty="0" smtClean="0">
                <a:solidFill>
                  <a:srgbClr val="CC0000"/>
                </a:solidFill>
              </a:rPr>
              <a:t>future </a:t>
            </a:r>
            <a:r>
              <a:rPr lang="is-IS" sz="2400" b="1" i="1" dirty="0" smtClean="0">
                <a:solidFill>
                  <a:srgbClr val="CC0000"/>
                </a:solidFill>
              </a:rPr>
              <a:t>…........</a:t>
            </a:r>
            <a:r>
              <a:rPr lang="en-CA" b="1" i="1" dirty="0" smtClean="0">
                <a:solidFill>
                  <a:schemeClr val="bg1"/>
                </a:solidFill>
              </a:rPr>
              <a:t>… </a:t>
            </a:r>
            <a:endParaRPr lang="en-CA" b="1" i="1" dirty="0">
              <a:solidFill>
                <a:schemeClr val="bg1"/>
              </a:solidFill>
            </a:endParaRPr>
          </a:p>
        </p:txBody>
      </p:sp>
      <p:sp>
        <p:nvSpPr>
          <p:cNvPr id="4" name="Rectangle 3"/>
          <p:cNvSpPr/>
          <p:nvPr/>
        </p:nvSpPr>
        <p:spPr>
          <a:xfrm>
            <a:off x="4397911" y="5444034"/>
            <a:ext cx="3912039" cy="461665"/>
          </a:xfrm>
          <a:prstGeom prst="rect">
            <a:avLst/>
          </a:prstGeom>
        </p:spPr>
        <p:txBody>
          <a:bodyPr wrap="none">
            <a:spAutoFit/>
          </a:bodyPr>
          <a:lstStyle/>
          <a:p>
            <a:r>
              <a:rPr lang="en-CA" sz="2400" b="1" i="1" dirty="0">
                <a:solidFill>
                  <a:srgbClr val="CC0000"/>
                </a:solidFill>
              </a:rPr>
              <a:t>…we’ll help you get there</a:t>
            </a:r>
            <a:endParaRPr lang="en-US" sz="2400" dirty="0">
              <a:solidFill>
                <a:srgbClr val="CC0000"/>
              </a:solidFill>
            </a:endParaRPr>
          </a:p>
        </p:txBody>
      </p:sp>
      <p:pic>
        <p:nvPicPr>
          <p:cNvPr id="8" name="Picture 2" descr="C:\Users\hmechaie\AppData\Local\Microsoft\Windows\Temporary Internet Files\Content.IE5\LIZJEUNQ\original_smiley_fac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518" y="4156216"/>
            <a:ext cx="914400" cy="914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298833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ustomShape 1"/>
          <p:cNvSpPr/>
          <p:nvPr/>
        </p:nvSpPr>
        <p:spPr>
          <a:xfrm>
            <a:off x="722160" y="4406760"/>
            <a:ext cx="7769880" cy="135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p:txBody>
      </p:sp>
      <p:sp>
        <p:nvSpPr>
          <p:cNvPr id="284" name="CustomShape 2"/>
          <p:cNvSpPr/>
          <p:nvPr/>
        </p:nvSpPr>
        <p:spPr>
          <a:xfrm>
            <a:off x="722160" y="2906640"/>
            <a:ext cx="7769880" cy="1497600"/>
          </a:xfrm>
          <a:prstGeom prst="rect">
            <a:avLst/>
          </a:prstGeom>
          <a:noFill/>
          <a:ln>
            <a:noFill/>
          </a:ln>
        </p:spPr>
        <p:style>
          <a:lnRef idx="0">
            <a:scrgbClr r="0" g="0" b="0"/>
          </a:lnRef>
          <a:fillRef idx="0">
            <a:scrgbClr r="0" g="0" b="0"/>
          </a:fillRef>
          <a:effectRef idx="0">
            <a:scrgbClr r="0" g="0" b="0"/>
          </a:effectRef>
          <a:fontRef idx="minor"/>
        </p:style>
      </p:sp>
      <p:pic>
        <p:nvPicPr>
          <p:cNvPr id="285" name="Picture 4"/>
          <p:cNvPicPr/>
          <p:nvPr/>
        </p:nvPicPr>
        <p:blipFill>
          <a:blip r:embed="rId2"/>
          <a:stretch/>
        </p:blipFill>
        <p:spPr>
          <a:xfrm>
            <a:off x="0" y="0"/>
            <a:ext cx="9141480" cy="1140480"/>
          </a:xfrm>
          <a:prstGeom prst="rect">
            <a:avLst/>
          </a:prstGeom>
          <a:ln>
            <a:noFill/>
          </a:ln>
        </p:spPr>
      </p:pic>
      <p:sp>
        <p:nvSpPr>
          <p:cNvPr id="286"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pic>
        <p:nvPicPr>
          <p:cNvPr id="4" name="Picture 3" descr="jo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0480"/>
            <a:ext cx="6303809" cy="5636401"/>
          </a:xfrm>
          <a:prstGeom prst="rect">
            <a:avLst/>
          </a:prstGeom>
        </p:spPr>
      </p:pic>
      <p:sp>
        <p:nvSpPr>
          <p:cNvPr id="5" name="TextBox 4"/>
          <p:cNvSpPr txBox="1"/>
          <p:nvPr/>
        </p:nvSpPr>
        <p:spPr>
          <a:xfrm>
            <a:off x="6415053" y="1603831"/>
            <a:ext cx="2623497" cy="4154984"/>
          </a:xfrm>
          <a:prstGeom prst="rect">
            <a:avLst/>
          </a:prstGeom>
          <a:noFill/>
        </p:spPr>
        <p:txBody>
          <a:bodyPr wrap="square" rtlCol="0">
            <a:spAutoFit/>
          </a:bodyPr>
          <a:lstStyle/>
          <a:p>
            <a:r>
              <a:rPr lang="en-US" sz="2400" b="1" dirty="0" smtClean="0"/>
              <a:t>Become a scientist. You will develop a unique sense of </a:t>
            </a:r>
            <a:r>
              <a:rPr lang="en-US" sz="2400" b="1" dirty="0" err="1" smtClean="0"/>
              <a:t>humour</a:t>
            </a:r>
            <a:r>
              <a:rPr lang="en-US" sz="2400" b="1" dirty="0" smtClean="0"/>
              <a:t>, and be able to share jokes with your colleagues that nobody else will be able to understand  !</a:t>
            </a:r>
            <a:endParaRPr lang="en-US" sz="2400" b="1" dirty="0"/>
          </a:p>
        </p:txBody>
      </p:sp>
    </p:spTree>
    <p:extLst>
      <p:ext uri="{BB962C8B-B14F-4D97-AF65-F5344CB8AC3E}">
        <p14:creationId xmlns:p14="http://schemas.microsoft.com/office/powerpoint/2010/main" val="1245389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p:nvPr>
        </p:nvSpPr>
        <p:spPr/>
        <p:txBody>
          <a:bodyPr/>
          <a:lstStyle/>
          <a:p>
            <a:endParaRPr lang="en-US"/>
          </a:p>
        </p:txBody>
      </p:sp>
    </p:spTree>
    <p:extLst>
      <p:ext uri="{BB962C8B-B14F-4D97-AF65-F5344CB8AC3E}">
        <p14:creationId xmlns:p14="http://schemas.microsoft.com/office/powerpoint/2010/main" val="8786018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p:nvPr>
        </p:nvSpPr>
        <p:spPr/>
        <p:txBody>
          <a:bodyPr/>
          <a:lstStyle/>
          <a:p>
            <a:endParaRPr lang="en-US"/>
          </a:p>
        </p:txBody>
      </p:sp>
    </p:spTree>
    <p:extLst>
      <p:ext uri="{BB962C8B-B14F-4D97-AF65-F5344CB8AC3E}">
        <p14:creationId xmlns:p14="http://schemas.microsoft.com/office/powerpoint/2010/main" val="3115578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53"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sp>
        <p:nvSpPr>
          <p:cNvPr id="155"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dirty="0">
                <a:solidFill>
                  <a:srgbClr val="FFFFFF"/>
                </a:solidFill>
                <a:latin typeface="Trebuchet MS"/>
                <a:ea typeface="DejaVu Sans"/>
              </a:rPr>
              <a:t>Faculty of Math &amp; Science</a:t>
            </a:r>
            <a:endParaRPr dirty="0"/>
          </a:p>
        </p:txBody>
      </p:sp>
      <p:sp>
        <p:nvSpPr>
          <p:cNvPr id="156" name="CustomShape 4"/>
          <p:cNvSpPr/>
          <p:nvPr/>
        </p:nvSpPr>
        <p:spPr>
          <a:xfrm>
            <a:off x="611640" y="2853000"/>
            <a:ext cx="8062200" cy="252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dirty="0"/>
          </a:p>
        </p:txBody>
      </p:sp>
      <p:sp>
        <p:nvSpPr>
          <p:cNvPr id="5" name="TextBox 4"/>
          <p:cNvSpPr txBox="1"/>
          <p:nvPr/>
        </p:nvSpPr>
        <p:spPr>
          <a:xfrm>
            <a:off x="1991346" y="1549400"/>
            <a:ext cx="7573173" cy="523220"/>
          </a:xfrm>
          <a:prstGeom prst="rect">
            <a:avLst/>
          </a:prstGeom>
          <a:noFill/>
        </p:spPr>
        <p:txBody>
          <a:bodyPr wrap="square" rtlCol="0">
            <a:spAutoFit/>
          </a:bodyPr>
          <a:lstStyle/>
          <a:p>
            <a:endParaRPr lang="en-US" sz="2800" dirty="0">
              <a:solidFill>
                <a:schemeClr val="accent6">
                  <a:lumMod val="60000"/>
                  <a:lumOff val="40000"/>
                </a:schemeClr>
              </a:solidFill>
            </a:endParaRPr>
          </a:p>
        </p:txBody>
      </p:sp>
      <p:sp>
        <p:nvSpPr>
          <p:cNvPr id="6" name="TextBox 5"/>
          <p:cNvSpPr txBox="1"/>
          <p:nvPr/>
        </p:nvSpPr>
        <p:spPr>
          <a:xfrm>
            <a:off x="5511800" y="1075320"/>
            <a:ext cx="3162040" cy="461665"/>
          </a:xfrm>
          <a:prstGeom prst="rect">
            <a:avLst/>
          </a:prstGeom>
          <a:noFill/>
        </p:spPr>
        <p:txBody>
          <a:bodyPr wrap="square" rtlCol="0">
            <a:spAutoFit/>
          </a:bodyPr>
          <a:lstStyle/>
          <a:p>
            <a:r>
              <a:rPr lang="en-US" sz="2400" dirty="0" smtClean="0">
                <a:solidFill>
                  <a:schemeClr val="bg1"/>
                </a:solidFill>
              </a:rPr>
              <a:t>Physics Chair Prof. </a:t>
            </a:r>
            <a:endParaRPr lang="en-US" sz="2400" dirty="0">
              <a:solidFill>
                <a:schemeClr val="bg1"/>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4896"/>
            <a:ext cx="5764717" cy="4781620"/>
          </a:xfrm>
          <a:prstGeom prst="rect">
            <a:avLst/>
          </a:prstGeom>
        </p:spPr>
      </p:pic>
      <p:sp>
        <p:nvSpPr>
          <p:cNvPr id="2" name="Rectangle 1"/>
          <p:cNvSpPr/>
          <p:nvPr/>
        </p:nvSpPr>
        <p:spPr>
          <a:xfrm>
            <a:off x="207588" y="4883844"/>
            <a:ext cx="6755587" cy="1015663"/>
          </a:xfrm>
          <a:prstGeom prst="rect">
            <a:avLst/>
          </a:prstGeom>
        </p:spPr>
        <p:txBody>
          <a:bodyPr wrap="square">
            <a:spAutoFit/>
          </a:bodyPr>
          <a:lstStyle/>
          <a:p>
            <a:r>
              <a:rPr lang="en-CA" sz="2000" b="1" dirty="0">
                <a:solidFill>
                  <a:srgbClr val="008000"/>
                </a:solidFill>
                <a:effectLst>
                  <a:outerShdw blurRad="50800" dist="50800" dir="5400000" algn="ctr" rotWithShape="0">
                    <a:schemeClr val="bg1">
                      <a:lumMod val="75000"/>
                    </a:schemeClr>
                  </a:outerShdw>
                </a:effectLst>
              </a:rPr>
              <a:t>Bill Ralph</a:t>
            </a:r>
          </a:p>
          <a:p>
            <a:r>
              <a:rPr lang="en-CA" sz="2000" b="1" dirty="0">
                <a:solidFill>
                  <a:srgbClr val="008000"/>
                </a:solidFill>
                <a:effectLst>
                  <a:outerShdw blurRad="50800" dist="50800" dir="5400000" algn="ctr" rotWithShape="0">
                    <a:schemeClr val="bg1">
                      <a:lumMod val="75000"/>
                    </a:schemeClr>
                  </a:outerShdw>
                </a:effectLst>
              </a:rPr>
              <a:t>Professor of Mathematics, Pianist and Visual Artist </a:t>
            </a:r>
          </a:p>
          <a:p>
            <a:r>
              <a:rPr lang="en-CA" sz="2000" b="1" dirty="0">
                <a:solidFill>
                  <a:srgbClr val="008000"/>
                </a:solidFill>
                <a:effectLst>
                  <a:outerShdw blurRad="50800" dist="50800" dir="5400000" algn="ctr" rotWithShape="0">
                    <a:schemeClr val="bg1">
                      <a:lumMod val="75000"/>
                    </a:schemeClr>
                  </a:outerShdw>
                </a:effectLst>
              </a:rPr>
              <a:t>Mathematics Association of America Teaching Award</a:t>
            </a:r>
          </a:p>
        </p:txBody>
      </p:sp>
      <p:pic>
        <p:nvPicPr>
          <p:cNvPr id="3" name="Picture 2" descr="Brock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1832" y="5899507"/>
            <a:ext cx="1602168" cy="927070"/>
          </a:xfrm>
          <a:prstGeom prst="rect">
            <a:avLst/>
          </a:prstGeom>
        </p:spPr>
      </p:pic>
      <p:sp>
        <p:nvSpPr>
          <p:cNvPr id="7" name="TextBox 6"/>
          <p:cNvSpPr txBox="1"/>
          <p:nvPr/>
        </p:nvSpPr>
        <p:spPr>
          <a:xfrm>
            <a:off x="6473254" y="64896"/>
            <a:ext cx="2602377" cy="4401205"/>
          </a:xfrm>
          <a:prstGeom prst="rect">
            <a:avLst/>
          </a:prstGeom>
          <a:noFill/>
        </p:spPr>
        <p:txBody>
          <a:bodyPr wrap="square" rtlCol="0">
            <a:spAutoFit/>
          </a:bodyPr>
          <a:lstStyle/>
          <a:p>
            <a:r>
              <a:rPr lang="en-US" sz="2800" dirty="0" smtClean="0">
                <a:effectLst>
                  <a:outerShdw blurRad="50800" dist="38100" dir="2700000" algn="tl" rotWithShape="0">
                    <a:prstClr val="black">
                      <a:alpha val="40000"/>
                    </a:prstClr>
                  </a:outerShdw>
                </a:effectLst>
              </a:rPr>
              <a:t>We value each and every student, provide them with help and guidance at individual level throughout the span of their study at Brock.</a:t>
            </a:r>
            <a:endParaRPr lang="en-US" sz="2800" dirty="0">
              <a:effectLst>
                <a:outerShdw blurRad="50800" dist="38100" dir="2700000" algn="tl" rotWithShape="0">
                  <a:prstClr val="black">
                    <a:alpha val="40000"/>
                  </a:prstClr>
                </a:outerShdw>
              </a:effectLst>
            </a:endParaRPr>
          </a:p>
        </p:txBody>
      </p:sp>
      <p:sp>
        <p:nvSpPr>
          <p:cNvPr id="8" name="TextBox 7"/>
          <p:cNvSpPr txBox="1"/>
          <p:nvPr/>
        </p:nvSpPr>
        <p:spPr>
          <a:xfrm>
            <a:off x="258465" y="6174400"/>
            <a:ext cx="6222956" cy="461665"/>
          </a:xfrm>
          <a:prstGeom prst="rect">
            <a:avLst/>
          </a:prstGeom>
          <a:noFill/>
        </p:spPr>
        <p:txBody>
          <a:bodyPr wrap="square" rtlCol="0">
            <a:spAutoFit/>
          </a:bodyPr>
          <a:lstStyle/>
          <a:p>
            <a:r>
              <a:rPr lang="en-US" sz="2400" dirty="0" smtClean="0">
                <a:solidFill>
                  <a:srgbClr val="3366FF"/>
                </a:solidFill>
              </a:rPr>
              <a:t>We welcome our students with open arms!</a:t>
            </a:r>
            <a:endParaRPr lang="en-US" sz="2400" dirty="0">
              <a:solidFill>
                <a:srgbClr val="3366FF"/>
              </a:solidFill>
            </a:endParaRPr>
          </a:p>
        </p:txBody>
      </p:sp>
      <p:sp>
        <p:nvSpPr>
          <p:cNvPr id="4" name="TextBox 3"/>
          <p:cNvSpPr txBox="1"/>
          <p:nvPr/>
        </p:nvSpPr>
        <p:spPr>
          <a:xfrm>
            <a:off x="2730557" y="84101"/>
            <a:ext cx="3095719" cy="369332"/>
          </a:xfrm>
          <a:prstGeom prst="rect">
            <a:avLst/>
          </a:prstGeom>
          <a:noFill/>
        </p:spPr>
        <p:txBody>
          <a:bodyPr wrap="none" rtlCol="0">
            <a:spAutoFit/>
          </a:bodyPr>
          <a:lstStyle/>
          <a:p>
            <a:r>
              <a:rPr lang="en-US" dirty="0" smtClean="0">
                <a:solidFill>
                  <a:schemeClr val="bg1"/>
                </a:solidFill>
              </a:rPr>
              <a:t>Faculty of Math and Science</a:t>
            </a:r>
            <a:endParaRPr lang="en-US" dirty="0">
              <a:solidFill>
                <a:schemeClr val="bg1"/>
              </a:solidFill>
            </a:endParaRPr>
          </a:p>
        </p:txBody>
      </p:sp>
    </p:spTree>
    <p:extLst>
      <p:ext uri="{BB962C8B-B14F-4D97-AF65-F5344CB8AC3E}">
        <p14:creationId xmlns:p14="http://schemas.microsoft.com/office/powerpoint/2010/main" val="17107044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6"/>
          <p:cNvSpPr>
            <a:spLocks noGrp="1" noChangeArrowheads="1"/>
          </p:cNvSpPr>
          <p:nvPr>
            <p:ph type="title"/>
          </p:nvPr>
        </p:nvSpPr>
        <p:spPr>
          <a:xfrm>
            <a:off x="133208" y="323272"/>
            <a:ext cx="7071155" cy="554183"/>
          </a:xfrm>
        </p:spPr>
        <p:txBody>
          <a:bodyPr>
            <a:normAutofit/>
          </a:bodyPr>
          <a:lstStyle/>
          <a:p>
            <a:pPr algn="ctr" eaLnBrk="1" hangingPunct="1"/>
            <a:r>
              <a:rPr lang="en-US" sz="3200" b="1" dirty="0" smtClean="0">
                <a:latin typeface="Trebuchet MS" charset="0"/>
              </a:rPr>
              <a:t>We Offer Small Class Sizes</a:t>
            </a:r>
          </a:p>
        </p:txBody>
      </p:sp>
      <p:sp>
        <p:nvSpPr>
          <p:cNvPr id="2" name="TextBox 1"/>
          <p:cNvSpPr txBox="1"/>
          <p:nvPr/>
        </p:nvSpPr>
        <p:spPr>
          <a:xfrm>
            <a:off x="1543051" y="1551920"/>
            <a:ext cx="6090556" cy="523220"/>
          </a:xfrm>
          <a:prstGeom prst="rect">
            <a:avLst/>
          </a:prstGeom>
          <a:noFill/>
        </p:spPr>
        <p:txBody>
          <a:bodyPr wrap="square" rtlCol="0">
            <a:spAutoFit/>
          </a:bodyPr>
          <a:lstStyle/>
          <a:p>
            <a:pPr algn="ctr"/>
            <a:r>
              <a:rPr lang="en-CA" sz="2800" b="1" dirty="0" smtClean="0">
                <a:solidFill>
                  <a:srgbClr val="FF0000"/>
                </a:solidFill>
              </a:rPr>
              <a:t>Small Class Size </a:t>
            </a:r>
            <a:r>
              <a:rPr lang="en-CA" sz="2800" b="1" dirty="0">
                <a:solidFill>
                  <a:srgbClr val="FF0000"/>
                </a:solidFill>
              </a:rPr>
              <a:t>= Quality</a:t>
            </a:r>
          </a:p>
        </p:txBody>
      </p:sp>
      <p:graphicFrame>
        <p:nvGraphicFramePr>
          <p:cNvPr id="3" name="Table 2"/>
          <p:cNvGraphicFramePr>
            <a:graphicFrameLocks noGrp="1"/>
          </p:cNvGraphicFramePr>
          <p:nvPr>
            <p:extLst>
              <p:ext uri="{D42A27DB-BD31-4B8C-83A1-F6EECF244321}">
                <p14:modId xmlns:p14="http://schemas.microsoft.com/office/powerpoint/2010/main" val="2138994091"/>
              </p:ext>
            </p:extLst>
          </p:nvPr>
        </p:nvGraphicFramePr>
        <p:xfrm>
          <a:off x="555173" y="2212332"/>
          <a:ext cx="8123463" cy="3502667"/>
        </p:xfrm>
        <a:graphic>
          <a:graphicData uri="http://schemas.openxmlformats.org/drawingml/2006/table">
            <a:tbl>
              <a:tblPr firstRow="1" bandRow="1">
                <a:tableStyleId>{5C22544A-7EE6-4342-B048-85BDC9FD1C3A}</a:tableStyleId>
              </a:tblPr>
              <a:tblGrid>
                <a:gridCol w="2707821"/>
                <a:gridCol w="2707821"/>
                <a:gridCol w="2707821"/>
              </a:tblGrid>
              <a:tr h="495466">
                <a:tc>
                  <a:txBody>
                    <a:bodyPr/>
                    <a:lstStyle/>
                    <a:p>
                      <a:r>
                        <a:rPr lang="en-US" sz="2400" dirty="0" smtClean="0"/>
                        <a:t>Subject</a:t>
                      </a:r>
                      <a:endParaRPr lang="en-US" sz="2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latin typeface="Trebuchet MS" charset="0"/>
                        </a:rPr>
                        <a:t>First Year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latin typeface="Trebuchet MS" charset="0"/>
                        </a:rPr>
                        <a:t>Fourth Year</a:t>
                      </a:r>
                    </a:p>
                  </a:txBody>
                  <a:tcPr/>
                </a:tc>
              </a:tr>
              <a:tr h="495466">
                <a:tc>
                  <a:txBody>
                    <a:bodyPr/>
                    <a:lstStyle/>
                    <a:p>
                      <a:r>
                        <a:rPr lang="en-US" sz="2400" b="1" dirty="0" smtClean="0"/>
                        <a:t>BIOL</a:t>
                      </a:r>
                      <a:endParaRPr lang="en-US" sz="2400" b="1" dirty="0"/>
                    </a:p>
                  </a:txBody>
                  <a:tcPr/>
                </a:tc>
                <a:tc>
                  <a:txBody>
                    <a:bodyPr/>
                    <a:lstStyle/>
                    <a:p>
                      <a:r>
                        <a:rPr lang="en-US" sz="2400" b="1" dirty="0" smtClean="0"/>
                        <a:t>495*</a:t>
                      </a:r>
                      <a:endParaRPr lang="en-US" sz="2400" b="1" dirty="0"/>
                    </a:p>
                  </a:txBody>
                  <a:tcPr/>
                </a:tc>
                <a:tc>
                  <a:txBody>
                    <a:bodyPr/>
                    <a:lstStyle/>
                    <a:p>
                      <a:r>
                        <a:rPr lang="en-US" sz="2400" b="1" dirty="0" smtClean="0"/>
                        <a:t>2 - 43</a:t>
                      </a:r>
                      <a:endParaRPr lang="en-US" sz="2400" b="1" dirty="0"/>
                    </a:p>
                  </a:txBody>
                  <a:tcPr/>
                </a:tc>
              </a:tr>
              <a:tr h="502347">
                <a:tc>
                  <a:txBody>
                    <a:bodyPr/>
                    <a:lstStyle/>
                    <a:p>
                      <a:r>
                        <a:rPr lang="en-US" sz="2400" b="1" dirty="0" smtClean="0"/>
                        <a:t>COSC</a:t>
                      </a:r>
                      <a:endParaRPr lang="en-US" sz="2400" b="1" dirty="0"/>
                    </a:p>
                  </a:txBody>
                  <a:tcPr/>
                </a:tc>
                <a:tc>
                  <a:txBody>
                    <a:bodyPr/>
                    <a:lstStyle/>
                    <a:p>
                      <a:r>
                        <a:rPr lang="en-US" sz="2400" b="1" dirty="0" smtClean="0"/>
                        <a:t>22 – 268*</a:t>
                      </a:r>
                      <a:endParaRPr lang="en-US" sz="2400" b="1" dirty="0"/>
                    </a:p>
                  </a:txBody>
                  <a:tcPr/>
                </a:tc>
                <a:tc>
                  <a:txBody>
                    <a:bodyPr/>
                    <a:lstStyle/>
                    <a:p>
                      <a:r>
                        <a:rPr lang="en-US" sz="2400" b="1" dirty="0" smtClean="0"/>
                        <a:t>7 - 24</a:t>
                      </a:r>
                      <a:endParaRPr lang="en-US" sz="2400" b="1" dirty="0"/>
                    </a:p>
                  </a:txBody>
                  <a:tcPr/>
                </a:tc>
              </a:tr>
              <a:tr h="502347">
                <a:tc>
                  <a:txBody>
                    <a:bodyPr/>
                    <a:lstStyle/>
                    <a:p>
                      <a:r>
                        <a:rPr lang="en-US" sz="2400" b="1" dirty="0" smtClean="0"/>
                        <a:t>CHEM</a:t>
                      </a:r>
                      <a:endParaRPr lang="en-US" sz="2400" b="1" dirty="0"/>
                    </a:p>
                  </a:txBody>
                  <a:tcPr/>
                </a:tc>
                <a:tc>
                  <a:txBody>
                    <a:bodyPr/>
                    <a:lstStyle/>
                    <a:p>
                      <a:r>
                        <a:rPr lang="en-US" sz="2400" b="1" dirty="0" smtClean="0"/>
                        <a:t>350*</a:t>
                      </a:r>
                      <a:endParaRPr lang="en-US" sz="2400" b="1" dirty="0"/>
                    </a:p>
                  </a:txBody>
                  <a:tcPr/>
                </a:tc>
                <a:tc>
                  <a:txBody>
                    <a:bodyPr/>
                    <a:lstStyle/>
                    <a:p>
                      <a:r>
                        <a:rPr lang="en-US" sz="2400" b="1" dirty="0" smtClean="0"/>
                        <a:t>2 - 26</a:t>
                      </a:r>
                      <a:endParaRPr lang="en-US" sz="2400" b="1" dirty="0"/>
                    </a:p>
                  </a:txBody>
                  <a:tcPr/>
                </a:tc>
              </a:tr>
              <a:tr h="502347">
                <a:tc>
                  <a:txBody>
                    <a:bodyPr/>
                    <a:lstStyle/>
                    <a:p>
                      <a:r>
                        <a:rPr lang="en-US" sz="2400" b="1" dirty="0" smtClean="0"/>
                        <a:t>ERSC</a:t>
                      </a:r>
                      <a:endParaRPr lang="en-US" sz="2400" b="1" dirty="0"/>
                    </a:p>
                  </a:txBody>
                  <a:tcPr/>
                </a:tc>
                <a:tc>
                  <a:txBody>
                    <a:bodyPr/>
                    <a:lstStyle/>
                    <a:p>
                      <a:r>
                        <a:rPr lang="en-US" sz="2400" b="1" dirty="0" smtClean="0"/>
                        <a:t>180*</a:t>
                      </a:r>
                      <a:endParaRPr lang="en-US" sz="2400" b="1" dirty="0"/>
                    </a:p>
                  </a:txBody>
                  <a:tcPr/>
                </a:tc>
                <a:tc>
                  <a:txBody>
                    <a:bodyPr/>
                    <a:lstStyle/>
                    <a:p>
                      <a:r>
                        <a:rPr lang="en-US" sz="2400" b="1" dirty="0" smtClean="0"/>
                        <a:t>1 - 21</a:t>
                      </a:r>
                      <a:endParaRPr lang="en-US" sz="2400" b="1" dirty="0"/>
                    </a:p>
                  </a:txBody>
                  <a:tcPr/>
                </a:tc>
              </a:tr>
              <a:tr h="502347">
                <a:tc>
                  <a:txBody>
                    <a:bodyPr/>
                    <a:lstStyle/>
                    <a:p>
                      <a:r>
                        <a:rPr lang="en-US" sz="2400" b="1" dirty="0" smtClean="0"/>
                        <a:t>MATH</a:t>
                      </a:r>
                      <a:endParaRPr lang="en-US" sz="2400" b="1" dirty="0"/>
                    </a:p>
                  </a:txBody>
                  <a:tcPr/>
                </a:tc>
                <a:tc>
                  <a:txBody>
                    <a:bodyPr/>
                    <a:lstStyle/>
                    <a:p>
                      <a:r>
                        <a:rPr lang="en-US" sz="2400" b="1" dirty="0" smtClean="0"/>
                        <a:t>50 - 90</a:t>
                      </a:r>
                      <a:endParaRPr lang="en-US" sz="2400" b="1" dirty="0"/>
                    </a:p>
                  </a:txBody>
                  <a:tcPr/>
                </a:tc>
                <a:tc>
                  <a:txBody>
                    <a:bodyPr/>
                    <a:lstStyle/>
                    <a:p>
                      <a:r>
                        <a:rPr lang="en-US" sz="2400" b="1" dirty="0" smtClean="0"/>
                        <a:t>4 - 34</a:t>
                      </a:r>
                      <a:endParaRPr lang="en-US" sz="2400" b="1" dirty="0"/>
                    </a:p>
                  </a:txBody>
                  <a:tcPr/>
                </a:tc>
              </a:tr>
              <a:tr h="502347">
                <a:tc>
                  <a:txBody>
                    <a:bodyPr/>
                    <a:lstStyle/>
                    <a:p>
                      <a:r>
                        <a:rPr lang="en-US" sz="2400" b="1" dirty="0" smtClean="0"/>
                        <a:t>PHYS</a:t>
                      </a:r>
                      <a:endParaRPr lang="en-US" sz="2400" b="1" dirty="0"/>
                    </a:p>
                  </a:txBody>
                  <a:tcPr/>
                </a:tc>
                <a:tc>
                  <a:txBody>
                    <a:bodyPr/>
                    <a:lstStyle/>
                    <a:p>
                      <a:r>
                        <a:rPr lang="en-US" sz="2400" b="1" dirty="0" smtClean="0"/>
                        <a:t>70 </a:t>
                      </a:r>
                      <a:endParaRPr lang="en-US" sz="2400" b="1" dirty="0"/>
                    </a:p>
                  </a:txBody>
                  <a:tcPr/>
                </a:tc>
                <a:tc>
                  <a:txBody>
                    <a:bodyPr/>
                    <a:lstStyle/>
                    <a:p>
                      <a:r>
                        <a:rPr lang="en-US" sz="2400" b="1" dirty="0" smtClean="0"/>
                        <a:t>4 - 12</a:t>
                      </a:r>
                      <a:endParaRPr lang="en-US" sz="2400" b="1" dirty="0"/>
                    </a:p>
                  </a:txBody>
                  <a:tcPr/>
                </a:tc>
              </a:tr>
            </a:tbl>
          </a:graphicData>
        </a:graphic>
      </p:graphicFrame>
      <p:sp>
        <p:nvSpPr>
          <p:cNvPr id="4" name="TextBox 3"/>
          <p:cNvSpPr txBox="1"/>
          <p:nvPr/>
        </p:nvSpPr>
        <p:spPr>
          <a:xfrm>
            <a:off x="881742" y="5968093"/>
            <a:ext cx="6322621" cy="369332"/>
          </a:xfrm>
          <a:prstGeom prst="rect">
            <a:avLst/>
          </a:prstGeom>
          <a:noFill/>
        </p:spPr>
        <p:txBody>
          <a:bodyPr wrap="square" rtlCol="0">
            <a:spAutoFit/>
          </a:bodyPr>
          <a:lstStyle/>
          <a:p>
            <a:r>
              <a:rPr lang="en-US" dirty="0" smtClean="0"/>
              <a:t>* Service courses with majority of non-majors</a:t>
            </a:r>
            <a:endParaRPr lang="en-US" dirty="0"/>
          </a:p>
        </p:txBody>
      </p:sp>
      <p:pic>
        <p:nvPicPr>
          <p:cNvPr id="6" name="Picture 3"/>
          <p:cNvPicPr/>
          <p:nvPr/>
        </p:nvPicPr>
        <p:blipFill>
          <a:blip r:embed="rId3"/>
          <a:stretch/>
        </p:blipFill>
        <p:spPr>
          <a:xfrm>
            <a:off x="0" y="0"/>
            <a:ext cx="9141480" cy="1140480"/>
          </a:xfrm>
          <a:prstGeom prst="rect">
            <a:avLst/>
          </a:prstGeom>
          <a:ln>
            <a:noFill/>
          </a:ln>
        </p:spPr>
      </p:pic>
      <p:sp>
        <p:nvSpPr>
          <p:cNvPr id="5" name="Rectangle 4"/>
          <p:cNvSpPr/>
          <p:nvPr/>
        </p:nvSpPr>
        <p:spPr>
          <a:xfrm>
            <a:off x="382874" y="692789"/>
            <a:ext cx="2877335" cy="369332"/>
          </a:xfrm>
          <a:prstGeom prst="rect">
            <a:avLst/>
          </a:prstGeom>
        </p:spPr>
        <p:txBody>
          <a:bodyPr wrap="none">
            <a:spAutoFit/>
          </a:bodyPr>
          <a:lstStyle/>
          <a:p>
            <a:pPr>
              <a:lnSpc>
                <a:spcPct val="100000"/>
              </a:lnSpc>
            </a:pPr>
            <a:r>
              <a:rPr lang="en-US" dirty="0">
                <a:solidFill>
                  <a:srgbClr val="FFFFFF"/>
                </a:solidFill>
                <a:latin typeface="Trebuchet MS"/>
              </a:rPr>
              <a:t>Faculty of Math &amp; Science</a:t>
            </a:r>
            <a:endParaRPr lang="en-US" dirty="0"/>
          </a:p>
        </p:txBody>
      </p:sp>
    </p:spTree>
    <p:extLst>
      <p:ext uri="{BB962C8B-B14F-4D97-AF65-F5344CB8AC3E}">
        <p14:creationId xmlns:p14="http://schemas.microsoft.com/office/powerpoint/2010/main" val="34057280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29064" y="1226325"/>
            <a:ext cx="8305800" cy="755384"/>
          </a:xfrm>
        </p:spPr>
        <p:txBody>
          <a:bodyPr>
            <a:noAutofit/>
          </a:bodyPr>
          <a:lstStyle/>
          <a:p>
            <a:pPr>
              <a:defRPr/>
            </a:pPr>
            <a:r>
              <a:rPr lang="en-US" sz="3200" dirty="0" smtClean="0">
                <a:solidFill>
                  <a:srgbClr val="6A737B"/>
                </a:solidFill>
              </a:rPr>
              <a:t>Finding A-Z Learning Services</a:t>
            </a:r>
            <a:r>
              <a:rPr lang="en-US" sz="4400" dirty="0" smtClean="0">
                <a:solidFill>
                  <a:srgbClr val="FF0000"/>
                </a:solidFill>
              </a:rPr>
              <a:t> </a:t>
            </a:r>
            <a:endParaRPr lang="en-US" sz="3200" dirty="0">
              <a:solidFill>
                <a:srgbClr val="FF0000"/>
              </a:solidFill>
            </a:endParaRPr>
          </a:p>
        </p:txBody>
      </p:sp>
      <p:sp>
        <p:nvSpPr>
          <p:cNvPr id="4101" name="TextBox 6"/>
          <p:cNvSpPr txBox="1">
            <a:spLocks noChangeArrowheads="1"/>
          </p:cNvSpPr>
          <p:nvPr/>
        </p:nvSpPr>
        <p:spPr bwMode="auto">
          <a:xfrm>
            <a:off x="1005358" y="2652944"/>
            <a:ext cx="3733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buFont typeface="Wingdings" pitchFamily="2" charset="2"/>
              <a:buNone/>
            </a:pPr>
            <a:r>
              <a:rPr lang="en-US" b="1" dirty="0">
                <a:solidFill>
                  <a:srgbClr val="EF4135"/>
                </a:solidFill>
                <a:latin typeface="Trebuchet MS" pitchFamily="34" charset="0"/>
              </a:rPr>
              <a:t>Thistle 131</a:t>
            </a:r>
          </a:p>
          <a:p>
            <a:pPr algn="ctr">
              <a:buFont typeface="Wingdings" pitchFamily="2" charset="2"/>
              <a:buNone/>
            </a:pPr>
            <a:r>
              <a:rPr lang="en-US" dirty="0">
                <a:latin typeface="Trebuchet MS" pitchFamily="34" charset="0"/>
              </a:rPr>
              <a:t>(beside Guernsey Market)</a:t>
            </a:r>
          </a:p>
        </p:txBody>
      </p:sp>
      <p:sp>
        <p:nvSpPr>
          <p:cNvPr id="4102" name="TextBox 7"/>
          <p:cNvSpPr txBox="1">
            <a:spLocks noChangeArrowheads="1"/>
          </p:cNvSpPr>
          <p:nvPr/>
        </p:nvSpPr>
        <p:spPr bwMode="auto">
          <a:xfrm>
            <a:off x="4495800" y="2652944"/>
            <a:ext cx="359943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b="1" dirty="0">
                <a:solidFill>
                  <a:srgbClr val="EF4135"/>
                </a:solidFill>
                <a:latin typeface="Trebuchet MS" pitchFamily="34" charset="0"/>
              </a:rPr>
              <a:t>Matheson Learning Commons</a:t>
            </a:r>
          </a:p>
          <a:p>
            <a:pPr algn="ctr"/>
            <a:r>
              <a:rPr lang="en-US" dirty="0">
                <a:latin typeface="Trebuchet MS" pitchFamily="34" charset="0"/>
              </a:rPr>
              <a:t>(main floor of the library)</a:t>
            </a:r>
          </a:p>
        </p:txBody>
      </p:sp>
      <p:sp>
        <p:nvSpPr>
          <p:cNvPr id="2" name="TextBox 1"/>
          <p:cNvSpPr txBox="1"/>
          <p:nvPr/>
        </p:nvSpPr>
        <p:spPr>
          <a:xfrm>
            <a:off x="239346" y="6138182"/>
            <a:ext cx="4499812" cy="400110"/>
          </a:xfrm>
          <a:prstGeom prst="rect">
            <a:avLst/>
          </a:prstGeom>
          <a:noFill/>
        </p:spPr>
        <p:txBody>
          <a:bodyPr wrap="square" rtlCol="0">
            <a:spAutoFit/>
          </a:bodyPr>
          <a:lstStyle/>
          <a:p>
            <a:r>
              <a:rPr lang="en-US" sz="2000" dirty="0" smtClean="0">
                <a:latin typeface="Trebuchet MS" pitchFamily="34" charset="0"/>
                <a:hlinkClick r:id="rId3"/>
              </a:rPr>
              <a:t>www.brocku.ca/learning-services</a:t>
            </a:r>
            <a:r>
              <a:rPr lang="en-US" sz="2000" dirty="0" smtClean="0">
                <a:latin typeface="Trebuchet MS" pitchFamily="34" charset="0"/>
              </a:rPr>
              <a:t> </a:t>
            </a:r>
            <a:endParaRPr lang="en-US" sz="2000" dirty="0">
              <a:latin typeface="Trebuchet MS" pitchFamily="34" charset="0"/>
            </a:endParaRPr>
          </a:p>
        </p:txBody>
      </p:sp>
      <p:sp>
        <p:nvSpPr>
          <p:cNvPr id="15" name="Title 1"/>
          <p:cNvSpPr txBox="1">
            <a:spLocks/>
          </p:cNvSpPr>
          <p:nvPr/>
        </p:nvSpPr>
        <p:spPr>
          <a:xfrm>
            <a:off x="0" y="446088"/>
            <a:ext cx="2714625" cy="735012"/>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Trebuchet MS"/>
                <a:ea typeface="+mj-ea"/>
                <a:cs typeface="Trebuchet MS"/>
              </a:rPr>
              <a:t>A-Z Learning </a:t>
            </a:r>
          </a:p>
          <a:p>
            <a:pPr marL="0" marR="0" lvl="0" indent="0" algn="l" defTabSz="457200" rtl="0" eaLnBrk="1" fontAlgn="auto" latinLnBrk="0" hangingPunct="1">
              <a:lnSpc>
                <a:spcPct val="100000"/>
              </a:lnSpc>
              <a:spcBef>
                <a:spcPct val="0"/>
              </a:spcBef>
              <a:spcAft>
                <a:spcPts val="0"/>
              </a:spcAft>
              <a:buClrTx/>
              <a:buSzTx/>
              <a:buFontTx/>
              <a:buNone/>
              <a:tabLst/>
              <a:defRPr/>
            </a:pPr>
            <a:r>
              <a:rPr lang="en-US" dirty="0" smtClean="0">
                <a:solidFill>
                  <a:schemeClr val="bg1"/>
                </a:solidFill>
                <a:latin typeface="Trebuchet MS"/>
                <a:ea typeface="+mj-ea"/>
                <a:cs typeface="Trebuchet MS"/>
              </a:rPr>
              <a:t>Services @ Brock</a:t>
            </a:r>
            <a:endParaRPr kumimoji="0" lang="en-US" sz="1800" b="0" i="0" u="none" strike="noStrike" kern="1200" cap="none" spc="0" normalizeH="0" baseline="0" noProof="0" dirty="0">
              <a:ln>
                <a:noFill/>
              </a:ln>
              <a:solidFill>
                <a:schemeClr val="bg1"/>
              </a:solidFill>
              <a:effectLst/>
              <a:uLnTx/>
              <a:uFillTx/>
              <a:latin typeface="Trebuchet MS"/>
              <a:ea typeface="+mj-ea"/>
              <a:cs typeface="Trebuchet MS"/>
            </a:endParaRPr>
          </a:p>
        </p:txBody>
      </p:sp>
      <p:sp>
        <p:nvSpPr>
          <p:cNvPr id="12" name="TextBox 11"/>
          <p:cNvSpPr txBox="1"/>
          <p:nvPr/>
        </p:nvSpPr>
        <p:spPr>
          <a:xfrm>
            <a:off x="450582" y="1876659"/>
            <a:ext cx="8062764" cy="400110"/>
          </a:xfrm>
          <a:prstGeom prst="rect">
            <a:avLst/>
          </a:prstGeom>
          <a:noFill/>
        </p:spPr>
        <p:txBody>
          <a:bodyPr wrap="square" rtlCol="0">
            <a:spAutoFit/>
          </a:bodyPr>
          <a:lstStyle/>
          <a:p>
            <a:pPr algn="ctr"/>
            <a:r>
              <a:rPr lang="en-US" sz="2000" spc="300" dirty="0" smtClean="0">
                <a:solidFill>
                  <a:srgbClr val="000000"/>
                </a:solidFill>
                <a:latin typeface="Trebuchet MS" pitchFamily="34" charset="0"/>
              </a:rPr>
              <a:t>STUDENT DEVELOPMENT CENTRE I BROCK UNIVERSITY</a:t>
            </a:r>
            <a:endParaRPr lang="en-US" sz="2000" spc="300" dirty="0">
              <a:solidFill>
                <a:srgbClr val="000000"/>
              </a:solidFill>
              <a:latin typeface="Trebuchet MS" pitchFamily="34" charset="0"/>
            </a:endParaRPr>
          </a:p>
        </p:txBody>
      </p:sp>
      <p:sp>
        <p:nvSpPr>
          <p:cNvPr id="4" name="Rectangle 3"/>
          <p:cNvSpPr/>
          <p:nvPr/>
        </p:nvSpPr>
        <p:spPr>
          <a:xfrm>
            <a:off x="0" y="4066683"/>
            <a:ext cx="9144000" cy="822597"/>
          </a:xfrm>
          <a:prstGeom prst="rect">
            <a:avLst/>
          </a:prstGeom>
          <a:solidFill>
            <a:srgbClr val="EF41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4100" name="Picture 2" descr="S:\Learning Skills Services\AMY G's FILES\Brock Learning commons Photos\BROCK LIBRARY-4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644" y="3430353"/>
            <a:ext cx="2635264" cy="2401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descr="Market Hall will be closed on Thursday, Oct. 11 to prepare for General Brock's October Soiré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6483" y="3674845"/>
            <a:ext cx="3306117" cy="1859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97072" y="4329448"/>
            <a:ext cx="909223" cy="369332"/>
          </a:xfrm>
          <a:prstGeom prst="rect">
            <a:avLst/>
          </a:prstGeom>
        </p:spPr>
        <p:txBody>
          <a:bodyPr wrap="none">
            <a:spAutoFit/>
          </a:bodyPr>
          <a:lstStyle/>
          <a:p>
            <a:r>
              <a:rPr lang="en-US" dirty="0" smtClean="0">
                <a:solidFill>
                  <a:schemeClr val="bg1"/>
                </a:solidFill>
                <a:latin typeface="Trebuchet MS" pitchFamily="34" charset="0"/>
              </a:rPr>
              <a:t>Offices</a:t>
            </a:r>
            <a:endParaRPr lang="en-CA" dirty="0">
              <a:solidFill>
                <a:schemeClr val="bg1"/>
              </a:solidFill>
            </a:endParaRPr>
          </a:p>
        </p:txBody>
      </p:sp>
      <p:sp>
        <p:nvSpPr>
          <p:cNvPr id="16" name="Rectangle 15"/>
          <p:cNvSpPr/>
          <p:nvPr/>
        </p:nvSpPr>
        <p:spPr>
          <a:xfrm>
            <a:off x="7571041" y="4185114"/>
            <a:ext cx="1498167" cy="646331"/>
          </a:xfrm>
          <a:prstGeom prst="rect">
            <a:avLst/>
          </a:prstGeom>
        </p:spPr>
        <p:txBody>
          <a:bodyPr wrap="none">
            <a:spAutoFit/>
          </a:bodyPr>
          <a:lstStyle/>
          <a:p>
            <a:r>
              <a:rPr lang="en-US" dirty="0" smtClean="0">
                <a:solidFill>
                  <a:schemeClr val="bg1"/>
                </a:solidFill>
                <a:latin typeface="Trebuchet MS" pitchFamily="34" charset="0"/>
              </a:rPr>
              <a:t>Drop-in</a:t>
            </a:r>
          </a:p>
          <a:p>
            <a:r>
              <a:rPr lang="en-US" dirty="0" smtClean="0">
                <a:solidFill>
                  <a:schemeClr val="bg1"/>
                </a:solidFill>
                <a:latin typeface="Trebuchet MS" pitchFamily="34" charset="0"/>
              </a:rPr>
              <a:t>&amp; Workshops</a:t>
            </a:r>
            <a:endParaRPr lang="en-CA" dirty="0">
              <a:solidFill>
                <a:schemeClr val="bg1"/>
              </a:solidFill>
            </a:endParaRPr>
          </a:p>
        </p:txBody>
      </p:sp>
      <p:pic>
        <p:nvPicPr>
          <p:cNvPr id="13" name="Picture 3"/>
          <p:cNvPicPr/>
          <p:nvPr/>
        </p:nvPicPr>
        <p:blipFill>
          <a:blip r:embed="rId6"/>
          <a:stretch/>
        </p:blipFill>
        <p:spPr>
          <a:xfrm>
            <a:off x="0" y="0"/>
            <a:ext cx="9141480" cy="1140480"/>
          </a:xfrm>
          <a:prstGeom prst="rect">
            <a:avLst/>
          </a:prstGeom>
          <a:ln>
            <a:noFill/>
          </a:ln>
        </p:spPr>
      </p:pic>
      <p:sp>
        <p:nvSpPr>
          <p:cNvPr id="5" name="TextBox 4"/>
          <p:cNvSpPr txBox="1"/>
          <p:nvPr/>
        </p:nvSpPr>
        <p:spPr>
          <a:xfrm>
            <a:off x="1941958" y="324901"/>
            <a:ext cx="325668" cy="369332"/>
          </a:xfrm>
          <a:prstGeom prst="rect">
            <a:avLst/>
          </a:prstGeom>
          <a:noFill/>
        </p:spPr>
        <p:txBody>
          <a:bodyPr wrap="none" rtlCol="0">
            <a:spAutoFit/>
          </a:bodyPr>
          <a:lstStyle/>
          <a:p>
            <a:r>
              <a:rPr lang="en-US" dirty="0" smtClean="0"/>
              <a:t>F</a:t>
            </a:r>
            <a:endParaRPr lang="en-US" dirty="0"/>
          </a:p>
        </p:txBody>
      </p:sp>
      <p:sp>
        <p:nvSpPr>
          <p:cNvPr id="7" name="Rectangle 6"/>
          <p:cNvSpPr/>
          <p:nvPr/>
        </p:nvSpPr>
        <p:spPr>
          <a:xfrm>
            <a:off x="450582" y="748932"/>
            <a:ext cx="2877335" cy="369332"/>
          </a:xfrm>
          <a:prstGeom prst="rect">
            <a:avLst/>
          </a:prstGeom>
        </p:spPr>
        <p:txBody>
          <a:bodyPr wrap="none">
            <a:spAutoFit/>
          </a:bodyPr>
          <a:lstStyle/>
          <a:p>
            <a:pPr>
              <a:lnSpc>
                <a:spcPct val="100000"/>
              </a:lnSpc>
            </a:pPr>
            <a:r>
              <a:rPr lang="en-US" dirty="0">
                <a:solidFill>
                  <a:srgbClr val="FFFFFF"/>
                </a:solidFill>
                <a:latin typeface="Trebuchet MS"/>
              </a:rPr>
              <a:t>Faculty of Math &amp; Science</a:t>
            </a:r>
            <a:endParaRPr lang="en-US" dirty="0"/>
          </a:p>
        </p:txBody>
      </p:sp>
    </p:spTree>
    <p:extLst>
      <p:ext uri="{BB962C8B-B14F-4D97-AF65-F5344CB8AC3E}">
        <p14:creationId xmlns:p14="http://schemas.microsoft.com/office/powerpoint/2010/main" val="3007674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ustomShape 1"/>
          <p:cNvSpPr/>
          <p:nvPr/>
        </p:nvSpPr>
        <p:spPr>
          <a:xfrm>
            <a:off x="419040" y="1166040"/>
            <a:ext cx="8303400" cy="109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3200" strike="noStrike">
                <a:solidFill>
                  <a:srgbClr val="FF0000"/>
                </a:solidFill>
                <a:latin typeface="Calibri"/>
                <a:ea typeface="DejaVu Sans"/>
              </a:rPr>
              <a:t>Finding </a:t>
            </a:r>
            <a:r>
              <a:rPr lang="en-US" sz="4400" strike="noStrike">
                <a:solidFill>
                  <a:srgbClr val="FF0000"/>
                </a:solidFill>
                <a:latin typeface="Calibri"/>
                <a:ea typeface="DejaVu Sans"/>
              </a:rPr>
              <a:t>A-Z Learning Services </a:t>
            </a:r>
            <a:endParaRPr/>
          </a:p>
        </p:txBody>
      </p:sp>
      <p:pic>
        <p:nvPicPr>
          <p:cNvPr id="272" name="Picture 2"/>
          <p:cNvPicPr/>
          <p:nvPr/>
        </p:nvPicPr>
        <p:blipFill>
          <a:blip r:embed="rId3"/>
          <a:stretch/>
        </p:blipFill>
        <p:spPr>
          <a:xfrm>
            <a:off x="5340960" y="3153600"/>
            <a:ext cx="2632680" cy="2398320"/>
          </a:xfrm>
          <a:prstGeom prst="rect">
            <a:avLst/>
          </a:prstGeom>
          <a:ln>
            <a:noFill/>
          </a:ln>
        </p:spPr>
      </p:pic>
      <p:sp>
        <p:nvSpPr>
          <p:cNvPr id="273" name="CustomShape 2"/>
          <p:cNvSpPr/>
          <p:nvPr/>
        </p:nvSpPr>
        <p:spPr>
          <a:xfrm>
            <a:off x="1005480" y="2428200"/>
            <a:ext cx="3731400" cy="63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trike="noStrike">
                <a:solidFill>
                  <a:srgbClr val="000000"/>
                </a:solidFill>
                <a:latin typeface="Trebuchet MS"/>
                <a:ea typeface="DejaVu Sans"/>
              </a:rPr>
              <a:t>Thistle 131</a:t>
            </a:r>
            <a:endParaRPr/>
          </a:p>
          <a:p>
            <a:pPr algn="ctr">
              <a:lnSpc>
                <a:spcPct val="100000"/>
              </a:lnSpc>
            </a:pPr>
            <a:r>
              <a:rPr lang="en-US" strike="noStrike">
                <a:solidFill>
                  <a:srgbClr val="000000"/>
                </a:solidFill>
                <a:latin typeface="Trebuchet MS"/>
                <a:ea typeface="DejaVu Sans"/>
              </a:rPr>
              <a:t>(beside Guernsey Market)</a:t>
            </a:r>
            <a:endParaRPr/>
          </a:p>
        </p:txBody>
      </p:sp>
      <p:sp>
        <p:nvSpPr>
          <p:cNvPr id="274" name="CustomShape 3"/>
          <p:cNvSpPr/>
          <p:nvPr/>
        </p:nvSpPr>
        <p:spPr>
          <a:xfrm>
            <a:off x="4877280" y="2192760"/>
            <a:ext cx="3596760" cy="63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trike="noStrike">
                <a:solidFill>
                  <a:srgbClr val="000000"/>
                </a:solidFill>
                <a:latin typeface="Trebuchet MS"/>
                <a:ea typeface="DejaVu Sans"/>
              </a:rPr>
              <a:t>Matheson Learning Commons</a:t>
            </a:r>
            <a:endParaRPr/>
          </a:p>
          <a:p>
            <a:pPr algn="ctr">
              <a:lnSpc>
                <a:spcPct val="100000"/>
              </a:lnSpc>
            </a:pPr>
            <a:r>
              <a:rPr lang="en-US" strike="noStrike">
                <a:solidFill>
                  <a:srgbClr val="000000"/>
                </a:solidFill>
                <a:latin typeface="Trebuchet MS"/>
                <a:ea typeface="DejaVu Sans"/>
              </a:rPr>
              <a:t>(main floor of the library)</a:t>
            </a:r>
            <a:endParaRPr/>
          </a:p>
        </p:txBody>
      </p:sp>
      <p:sp>
        <p:nvSpPr>
          <p:cNvPr id="275" name="CustomShape 4"/>
          <p:cNvSpPr/>
          <p:nvPr/>
        </p:nvSpPr>
        <p:spPr>
          <a:xfrm>
            <a:off x="315360" y="4039200"/>
            <a:ext cx="752400" cy="378360"/>
          </a:xfrm>
          <a:prstGeom prst="straightConnector1">
            <a:avLst/>
          </a:prstGeom>
          <a:noFill/>
          <a:ln w="31680">
            <a:solidFill>
              <a:srgbClr val="FF0000"/>
            </a:solidFill>
            <a:round/>
            <a:tailEnd type="arrow" w="med" len="med"/>
          </a:ln>
        </p:spPr>
        <p:style>
          <a:lnRef idx="1">
            <a:schemeClr val="accent1"/>
          </a:lnRef>
          <a:fillRef idx="0">
            <a:schemeClr val="accent1"/>
          </a:fillRef>
          <a:effectRef idx="0">
            <a:schemeClr val="accent1"/>
          </a:effectRef>
          <a:fontRef idx="minor"/>
        </p:style>
      </p:sp>
      <p:sp>
        <p:nvSpPr>
          <p:cNvPr id="276" name="CustomShape 5"/>
          <p:cNvSpPr/>
          <p:nvPr/>
        </p:nvSpPr>
        <p:spPr>
          <a:xfrm>
            <a:off x="5943600" y="6492960"/>
            <a:ext cx="3197880" cy="36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DBADD6E7-AD6B-4753-9AD1-885893DBFB25}" type="slidenum">
              <a:rPr lang="en-US" sz="1200" strike="noStrike">
                <a:solidFill>
                  <a:srgbClr val="8B8B8B"/>
                </a:solidFill>
                <a:latin typeface="Trebuchet MS"/>
                <a:ea typeface="DejaVu Sans"/>
              </a:rPr>
              <a:t>42</a:t>
            </a:fld>
            <a:endParaRPr/>
          </a:p>
          <a:p>
            <a:pPr algn="r">
              <a:lnSpc>
                <a:spcPct val="100000"/>
              </a:lnSpc>
            </a:pPr>
            <a:r>
              <a:rPr lang="en-US" sz="1200" strike="noStrike">
                <a:solidFill>
                  <a:srgbClr val="8B8B8B"/>
                </a:solidFill>
                <a:latin typeface="Trebuchet MS"/>
                <a:ea typeface="DejaVu Sans"/>
              </a:rPr>
              <a:t>A-Z Learning Services © 2014</a:t>
            </a:r>
            <a:endParaRPr/>
          </a:p>
        </p:txBody>
      </p:sp>
      <p:sp>
        <p:nvSpPr>
          <p:cNvPr id="277" name="CustomShape 6"/>
          <p:cNvSpPr/>
          <p:nvPr/>
        </p:nvSpPr>
        <p:spPr>
          <a:xfrm>
            <a:off x="1887120" y="5554800"/>
            <a:ext cx="5941080" cy="100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strike="noStrike">
                <a:solidFill>
                  <a:srgbClr val="000000"/>
                </a:solidFill>
                <a:latin typeface="Trebuchet MS"/>
                <a:ea typeface="DejaVu Sans"/>
              </a:rPr>
              <a:t>Student Development Centre</a:t>
            </a:r>
            <a:endParaRPr/>
          </a:p>
          <a:p>
            <a:pPr>
              <a:lnSpc>
                <a:spcPct val="100000"/>
              </a:lnSpc>
            </a:pPr>
            <a:r>
              <a:rPr lang="en-US" sz="2000" strike="noStrike">
                <a:solidFill>
                  <a:srgbClr val="000000"/>
                </a:solidFill>
                <a:latin typeface="Trebuchet MS"/>
                <a:ea typeface="DejaVu Sans"/>
              </a:rPr>
              <a:t>Brock University</a:t>
            </a:r>
            <a:endParaRPr/>
          </a:p>
          <a:p>
            <a:pPr algn="ctr">
              <a:lnSpc>
                <a:spcPct val="100000"/>
              </a:lnSpc>
            </a:pPr>
            <a:r>
              <a:rPr lang="en-US" sz="2000" u="sng" strike="noStrike">
                <a:solidFill>
                  <a:srgbClr val="0000FF"/>
                </a:solidFill>
                <a:latin typeface="Trebuchet MS"/>
                <a:ea typeface="DejaVu Sans"/>
              </a:rPr>
              <a:t>www.brocku.ca/learning-services</a:t>
            </a:r>
            <a:r>
              <a:rPr lang="en-US" sz="2000" strike="noStrike">
                <a:solidFill>
                  <a:srgbClr val="000000"/>
                </a:solidFill>
                <a:latin typeface="Trebuchet MS"/>
                <a:ea typeface="DejaVu Sans"/>
              </a:rPr>
              <a:t> </a:t>
            </a:r>
            <a:endParaRPr/>
          </a:p>
        </p:txBody>
      </p:sp>
      <p:pic>
        <p:nvPicPr>
          <p:cNvPr id="278" name="Picture 2"/>
          <p:cNvPicPr/>
          <p:nvPr/>
        </p:nvPicPr>
        <p:blipFill>
          <a:blip r:embed="rId4"/>
          <a:stretch/>
        </p:blipFill>
        <p:spPr>
          <a:xfrm>
            <a:off x="1219320" y="3398040"/>
            <a:ext cx="3303720" cy="1857240"/>
          </a:xfrm>
          <a:prstGeom prst="rect">
            <a:avLst/>
          </a:prstGeom>
          <a:ln>
            <a:noFill/>
          </a:ln>
        </p:spPr>
      </p:pic>
      <p:sp>
        <p:nvSpPr>
          <p:cNvPr id="279" name="CustomShape 7"/>
          <p:cNvSpPr/>
          <p:nvPr/>
        </p:nvSpPr>
        <p:spPr>
          <a:xfrm rot="1556400">
            <a:off x="198000" y="3660840"/>
            <a:ext cx="988200" cy="36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trike="noStrike">
                <a:solidFill>
                  <a:srgbClr val="FF0000"/>
                </a:solidFill>
                <a:latin typeface="Calibri"/>
                <a:ea typeface="DejaVu Sans"/>
              </a:rPr>
              <a:t>Offices</a:t>
            </a:r>
            <a:endParaRPr/>
          </a:p>
        </p:txBody>
      </p:sp>
      <p:sp>
        <p:nvSpPr>
          <p:cNvPr id="280" name="CustomShape 8"/>
          <p:cNvSpPr/>
          <p:nvPr/>
        </p:nvSpPr>
        <p:spPr>
          <a:xfrm rot="2133000">
            <a:off x="7988400" y="3582720"/>
            <a:ext cx="1440360" cy="63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trike="noStrike">
                <a:solidFill>
                  <a:srgbClr val="FF0000"/>
                </a:solidFill>
                <a:latin typeface="Calibri"/>
                <a:ea typeface="DejaVu Sans"/>
              </a:rPr>
              <a:t>Drop-in </a:t>
            </a:r>
            <a:endParaRPr/>
          </a:p>
          <a:p>
            <a:pPr algn="ctr">
              <a:lnSpc>
                <a:spcPct val="100000"/>
              </a:lnSpc>
            </a:pPr>
            <a:r>
              <a:rPr lang="en-US" strike="noStrike">
                <a:solidFill>
                  <a:srgbClr val="FF0000"/>
                </a:solidFill>
                <a:latin typeface="Calibri"/>
                <a:ea typeface="DejaVu Sans"/>
              </a:rPr>
              <a:t>&amp; Workshops</a:t>
            </a:r>
            <a:endParaRPr/>
          </a:p>
        </p:txBody>
      </p:sp>
      <p:pic>
        <p:nvPicPr>
          <p:cNvPr id="281" name="Picture 15"/>
          <p:cNvPicPr/>
          <p:nvPr/>
        </p:nvPicPr>
        <p:blipFill>
          <a:blip r:embed="rId5"/>
          <a:stretch/>
        </p:blipFill>
        <p:spPr>
          <a:xfrm>
            <a:off x="0" y="-8640"/>
            <a:ext cx="9141480" cy="1140480"/>
          </a:xfrm>
          <a:prstGeom prst="rect">
            <a:avLst/>
          </a:prstGeom>
          <a:ln>
            <a:noFill/>
          </a:ln>
        </p:spPr>
      </p:pic>
      <p:sp>
        <p:nvSpPr>
          <p:cNvPr id="282" name="CustomShape 9"/>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1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pic>
        <p:nvPicPr>
          <p:cNvPr id="220" name="Picture 3"/>
          <p:cNvPicPr/>
          <p:nvPr/>
        </p:nvPicPr>
        <p:blipFill>
          <a:blip r:embed="rId3"/>
          <a:stretch/>
        </p:blipFill>
        <p:spPr>
          <a:xfrm>
            <a:off x="0" y="0"/>
            <a:ext cx="9141480" cy="1140480"/>
          </a:xfrm>
          <a:prstGeom prst="rect">
            <a:avLst/>
          </a:prstGeom>
          <a:ln>
            <a:noFill/>
          </a:ln>
        </p:spPr>
      </p:pic>
      <p:sp>
        <p:nvSpPr>
          <p:cNvPr id="221"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dirty="0">
                <a:solidFill>
                  <a:srgbClr val="FFFFFF"/>
                </a:solidFill>
                <a:latin typeface="Trebuchet MS"/>
                <a:ea typeface="DejaVu Sans"/>
              </a:rPr>
              <a:t>Faculty of Math &amp; Science</a:t>
            </a:r>
            <a:endParaRPr dirty="0"/>
          </a:p>
        </p:txBody>
      </p:sp>
      <p:graphicFrame>
        <p:nvGraphicFramePr>
          <p:cNvPr id="222" name="Table 4"/>
          <p:cNvGraphicFramePr/>
          <p:nvPr>
            <p:extLst>
              <p:ext uri="{D42A27DB-BD31-4B8C-83A1-F6EECF244321}">
                <p14:modId xmlns:p14="http://schemas.microsoft.com/office/powerpoint/2010/main" val="249063598"/>
              </p:ext>
            </p:extLst>
          </p:nvPr>
        </p:nvGraphicFramePr>
        <p:xfrm>
          <a:off x="555480" y="2212560"/>
          <a:ext cx="8123040" cy="3502440"/>
        </p:xfrm>
        <a:graphic>
          <a:graphicData uri="http://schemas.openxmlformats.org/drawingml/2006/table">
            <a:tbl>
              <a:tblPr/>
              <a:tblGrid>
                <a:gridCol w="2707560"/>
                <a:gridCol w="2707560"/>
                <a:gridCol w="2707920"/>
              </a:tblGrid>
              <a:tr h="495360">
                <a:tc>
                  <a:txBody>
                    <a:bodyPr/>
                    <a:lstStyle/>
                    <a:p>
                      <a:pPr>
                        <a:lnSpc>
                          <a:spcPct val="100000"/>
                        </a:lnSpc>
                      </a:pPr>
                      <a:endParaRPr dirty="0"/>
                    </a:p>
                  </a:txBody>
                  <a:tcPr/>
                </a:tc>
                <a:tc>
                  <a:txBody>
                    <a:bodyPr/>
                    <a:lstStyle/>
                    <a:p>
                      <a:pPr>
                        <a:lnSpc>
                          <a:spcPct val="100000"/>
                        </a:lnSpc>
                      </a:pPr>
                      <a:r>
                        <a:rPr lang="en-US" sz="2400" b="1" strike="noStrike" dirty="0">
                          <a:solidFill>
                            <a:srgbClr val="FFFFFF"/>
                          </a:solidFill>
                          <a:latin typeface="Trebuchet MS"/>
                        </a:rPr>
                        <a:t>First Year</a:t>
                      </a:r>
                      <a:endParaRPr dirty="0"/>
                    </a:p>
                  </a:txBody>
                  <a:tcPr/>
                </a:tc>
                <a:tc>
                  <a:txBody>
                    <a:bodyPr/>
                    <a:lstStyle/>
                    <a:p>
                      <a:pPr>
                        <a:lnSpc>
                          <a:spcPct val="100000"/>
                        </a:lnSpc>
                      </a:pPr>
                      <a:r>
                        <a:rPr lang="en-US" sz="2400" b="1" strike="noStrike" dirty="0" err="1" smtClean="0">
                          <a:solidFill>
                            <a:srgbClr val="FFFFFF"/>
                          </a:solidFill>
                          <a:latin typeface="Trebuchet MS"/>
                        </a:rPr>
                        <a:t>FoFurth</a:t>
                      </a:r>
                      <a:r>
                        <a:rPr lang="en-US" sz="2400" b="1" strike="noStrike" dirty="0" smtClean="0">
                          <a:solidFill>
                            <a:srgbClr val="FFFFFF"/>
                          </a:solidFill>
                          <a:latin typeface="Trebuchet MS"/>
                        </a:rPr>
                        <a:t> </a:t>
                      </a:r>
                      <a:r>
                        <a:rPr lang="en-US" sz="2400" b="1" strike="noStrike" dirty="0">
                          <a:solidFill>
                            <a:srgbClr val="FFFFFF"/>
                          </a:solidFill>
                          <a:latin typeface="Trebuchet MS"/>
                        </a:rPr>
                        <a:t>Year</a:t>
                      </a:r>
                      <a:endParaRPr dirty="0"/>
                    </a:p>
                  </a:txBody>
                  <a:tcPr/>
                </a:tc>
              </a:tr>
              <a:tr h="495360">
                <a:tc>
                  <a:txBody>
                    <a:bodyPr/>
                    <a:lstStyle/>
                    <a:p>
                      <a:pPr algn="l">
                        <a:lnSpc>
                          <a:spcPct val="100000"/>
                        </a:lnSpc>
                      </a:pPr>
                      <a:r>
                        <a:rPr lang="en-US" sz="2400" b="1" strike="noStrike" dirty="0">
                          <a:solidFill>
                            <a:srgbClr val="000000"/>
                          </a:solidFill>
                          <a:latin typeface="Calibri"/>
                        </a:rPr>
                        <a:t>BIOL</a:t>
                      </a:r>
                      <a:endParaRPr dirty="0"/>
                    </a:p>
                  </a:txBody>
                  <a:tcPr/>
                </a:tc>
                <a:tc>
                  <a:txBody>
                    <a:bodyPr/>
                    <a:lstStyle/>
                    <a:p>
                      <a:pPr algn="l">
                        <a:lnSpc>
                          <a:spcPct val="100000"/>
                        </a:lnSpc>
                      </a:pPr>
                      <a:r>
                        <a:rPr lang="en-US" sz="2400" b="1" strike="noStrike" dirty="0" smtClean="0">
                          <a:solidFill>
                            <a:srgbClr val="000000"/>
                          </a:solidFill>
                          <a:latin typeface="Calibri"/>
                        </a:rPr>
                        <a:t>~500*</a:t>
                      </a:r>
                      <a:endParaRPr dirty="0"/>
                    </a:p>
                  </a:txBody>
                  <a:tcPr/>
                </a:tc>
                <a:tc>
                  <a:txBody>
                    <a:bodyPr/>
                    <a:lstStyle/>
                    <a:p>
                      <a:pPr>
                        <a:lnSpc>
                          <a:spcPct val="100000"/>
                        </a:lnSpc>
                      </a:pPr>
                      <a:r>
                        <a:rPr lang="en-US" sz="2400" b="1" strike="noStrike" dirty="0">
                          <a:solidFill>
                            <a:srgbClr val="000000"/>
                          </a:solidFill>
                          <a:latin typeface="Calibri"/>
                        </a:rPr>
                        <a:t>2 - </a:t>
                      </a:r>
                      <a:r>
                        <a:rPr lang="en-US" sz="2400" b="1" strike="noStrike" dirty="0" smtClean="0">
                          <a:solidFill>
                            <a:srgbClr val="000000"/>
                          </a:solidFill>
                          <a:latin typeface="Calibri"/>
                        </a:rPr>
                        <a:t>45</a:t>
                      </a:r>
                      <a:endParaRPr dirty="0"/>
                    </a:p>
                  </a:txBody>
                  <a:tcPr/>
                </a:tc>
              </a:tr>
              <a:tr h="502200">
                <a:tc>
                  <a:txBody>
                    <a:bodyPr/>
                    <a:lstStyle/>
                    <a:p>
                      <a:pPr>
                        <a:lnSpc>
                          <a:spcPct val="100000"/>
                        </a:lnSpc>
                      </a:pPr>
                      <a:r>
                        <a:rPr lang="en-US" sz="2400" b="1" strike="noStrike">
                          <a:solidFill>
                            <a:srgbClr val="000000"/>
                          </a:solidFill>
                          <a:latin typeface="Calibri"/>
                        </a:rPr>
                        <a:t>COSC</a:t>
                      </a:r>
                      <a:endParaRPr/>
                    </a:p>
                  </a:txBody>
                  <a:tcPr/>
                </a:tc>
                <a:tc>
                  <a:txBody>
                    <a:bodyPr/>
                    <a:lstStyle/>
                    <a:p>
                      <a:pPr>
                        <a:lnSpc>
                          <a:spcPct val="100000"/>
                        </a:lnSpc>
                      </a:pPr>
                      <a:r>
                        <a:rPr lang="en-US" sz="2400" b="1" strike="noStrike" dirty="0" smtClean="0">
                          <a:solidFill>
                            <a:srgbClr val="000000"/>
                          </a:solidFill>
                          <a:latin typeface="Calibri"/>
                        </a:rPr>
                        <a:t>25 </a:t>
                      </a:r>
                      <a:r>
                        <a:rPr lang="en-US" sz="2400" b="1" strike="noStrike" dirty="0">
                          <a:solidFill>
                            <a:srgbClr val="000000"/>
                          </a:solidFill>
                          <a:latin typeface="Calibri"/>
                        </a:rPr>
                        <a:t>– </a:t>
                      </a:r>
                      <a:r>
                        <a:rPr lang="en-US" sz="2400" b="1" strike="noStrike" dirty="0" smtClean="0">
                          <a:solidFill>
                            <a:srgbClr val="000000"/>
                          </a:solidFill>
                          <a:latin typeface="Calibri"/>
                        </a:rPr>
                        <a:t>275*</a:t>
                      </a:r>
                      <a:endParaRPr dirty="0"/>
                    </a:p>
                  </a:txBody>
                  <a:tcPr/>
                </a:tc>
                <a:tc>
                  <a:txBody>
                    <a:bodyPr/>
                    <a:lstStyle/>
                    <a:p>
                      <a:pPr>
                        <a:lnSpc>
                          <a:spcPct val="100000"/>
                        </a:lnSpc>
                      </a:pPr>
                      <a:r>
                        <a:rPr lang="en-US" sz="2400" b="1" strike="noStrike" dirty="0" smtClean="0">
                          <a:solidFill>
                            <a:srgbClr val="000000"/>
                          </a:solidFill>
                          <a:latin typeface="Calibri"/>
                        </a:rPr>
                        <a:t>10 </a:t>
                      </a:r>
                      <a:r>
                        <a:rPr lang="en-US" sz="2400" b="1" strike="noStrike" dirty="0">
                          <a:solidFill>
                            <a:srgbClr val="000000"/>
                          </a:solidFill>
                          <a:latin typeface="Calibri"/>
                        </a:rPr>
                        <a:t>- </a:t>
                      </a:r>
                      <a:r>
                        <a:rPr lang="en-US" sz="2400" b="1" strike="noStrike" dirty="0" smtClean="0">
                          <a:solidFill>
                            <a:srgbClr val="000000"/>
                          </a:solidFill>
                          <a:latin typeface="Calibri"/>
                        </a:rPr>
                        <a:t>25</a:t>
                      </a:r>
                      <a:endParaRPr dirty="0"/>
                    </a:p>
                  </a:txBody>
                  <a:tcPr/>
                </a:tc>
              </a:tr>
              <a:tr h="502200">
                <a:tc>
                  <a:txBody>
                    <a:bodyPr/>
                    <a:lstStyle/>
                    <a:p>
                      <a:pPr>
                        <a:lnSpc>
                          <a:spcPct val="100000"/>
                        </a:lnSpc>
                      </a:pPr>
                      <a:r>
                        <a:rPr lang="en-US" sz="2400" b="1" strike="noStrike">
                          <a:solidFill>
                            <a:srgbClr val="000000"/>
                          </a:solidFill>
                          <a:latin typeface="Calibri"/>
                        </a:rPr>
                        <a:t>CHEM</a:t>
                      </a:r>
                      <a:endParaRPr/>
                    </a:p>
                  </a:txBody>
                  <a:tcPr/>
                </a:tc>
                <a:tc>
                  <a:txBody>
                    <a:bodyPr/>
                    <a:lstStyle/>
                    <a:p>
                      <a:pPr>
                        <a:lnSpc>
                          <a:spcPct val="100000"/>
                        </a:lnSpc>
                      </a:pPr>
                      <a:r>
                        <a:rPr lang="en-US" sz="2400" b="1" strike="noStrike" dirty="0" smtClean="0">
                          <a:solidFill>
                            <a:srgbClr val="000000"/>
                          </a:solidFill>
                          <a:latin typeface="Calibri"/>
                        </a:rPr>
                        <a:t>100-350</a:t>
                      </a:r>
                      <a:r>
                        <a:rPr lang="en-US" sz="2400" b="1" strike="noStrike" dirty="0">
                          <a:solidFill>
                            <a:srgbClr val="000000"/>
                          </a:solidFill>
                          <a:latin typeface="Calibri"/>
                        </a:rPr>
                        <a:t>*</a:t>
                      </a:r>
                      <a:endParaRPr dirty="0"/>
                    </a:p>
                  </a:txBody>
                  <a:tcPr/>
                </a:tc>
                <a:tc>
                  <a:txBody>
                    <a:bodyPr/>
                    <a:lstStyle/>
                    <a:p>
                      <a:pPr>
                        <a:lnSpc>
                          <a:spcPct val="100000"/>
                        </a:lnSpc>
                      </a:pPr>
                      <a:r>
                        <a:rPr lang="en-US" sz="2400" b="1" strike="noStrike" dirty="0">
                          <a:solidFill>
                            <a:srgbClr val="000000"/>
                          </a:solidFill>
                          <a:latin typeface="Calibri"/>
                        </a:rPr>
                        <a:t>5</a:t>
                      </a:r>
                      <a:r>
                        <a:rPr lang="en-US" sz="2400" b="1" strike="noStrike" dirty="0" smtClean="0">
                          <a:solidFill>
                            <a:srgbClr val="000000"/>
                          </a:solidFill>
                          <a:latin typeface="Calibri"/>
                        </a:rPr>
                        <a:t> </a:t>
                      </a:r>
                      <a:r>
                        <a:rPr lang="en-US" sz="2400" b="1" strike="noStrike" dirty="0">
                          <a:solidFill>
                            <a:srgbClr val="000000"/>
                          </a:solidFill>
                          <a:latin typeface="Calibri"/>
                        </a:rPr>
                        <a:t>- </a:t>
                      </a:r>
                      <a:r>
                        <a:rPr lang="en-US" sz="2400" b="1" strike="noStrike" dirty="0" smtClean="0">
                          <a:solidFill>
                            <a:srgbClr val="000000"/>
                          </a:solidFill>
                          <a:latin typeface="Calibri"/>
                        </a:rPr>
                        <a:t>25</a:t>
                      </a:r>
                      <a:endParaRPr dirty="0"/>
                    </a:p>
                  </a:txBody>
                  <a:tcPr/>
                </a:tc>
              </a:tr>
              <a:tr h="502200">
                <a:tc>
                  <a:txBody>
                    <a:bodyPr/>
                    <a:lstStyle/>
                    <a:p>
                      <a:pPr>
                        <a:lnSpc>
                          <a:spcPct val="100000"/>
                        </a:lnSpc>
                      </a:pPr>
                      <a:r>
                        <a:rPr lang="en-US" sz="2400" b="1" strike="noStrike">
                          <a:solidFill>
                            <a:srgbClr val="000000"/>
                          </a:solidFill>
                          <a:latin typeface="Calibri"/>
                        </a:rPr>
                        <a:t>ERSC</a:t>
                      </a:r>
                      <a:endParaRPr/>
                    </a:p>
                  </a:txBody>
                  <a:tcPr/>
                </a:tc>
                <a:tc>
                  <a:txBody>
                    <a:bodyPr/>
                    <a:lstStyle/>
                    <a:p>
                      <a:pPr>
                        <a:lnSpc>
                          <a:spcPct val="100000"/>
                        </a:lnSpc>
                      </a:pPr>
                      <a:r>
                        <a:rPr lang="en-US" sz="2400" b="1" strike="noStrike" dirty="0" smtClean="0">
                          <a:solidFill>
                            <a:srgbClr val="000000"/>
                          </a:solidFill>
                          <a:latin typeface="Calibri"/>
                        </a:rPr>
                        <a:t>~185*</a:t>
                      </a:r>
                      <a:endParaRPr dirty="0"/>
                    </a:p>
                  </a:txBody>
                  <a:tcPr/>
                </a:tc>
                <a:tc>
                  <a:txBody>
                    <a:bodyPr/>
                    <a:lstStyle/>
                    <a:p>
                      <a:pPr>
                        <a:lnSpc>
                          <a:spcPct val="100000"/>
                        </a:lnSpc>
                      </a:pPr>
                      <a:r>
                        <a:rPr lang="en-US" sz="2400" b="1" strike="noStrike" dirty="0" smtClean="0">
                          <a:solidFill>
                            <a:srgbClr val="000000"/>
                          </a:solidFill>
                          <a:latin typeface="Calibri"/>
                        </a:rPr>
                        <a:t>5- 20</a:t>
                      </a:r>
                      <a:endParaRPr dirty="0"/>
                    </a:p>
                  </a:txBody>
                  <a:tcPr/>
                </a:tc>
              </a:tr>
              <a:tr h="502200">
                <a:tc>
                  <a:txBody>
                    <a:bodyPr/>
                    <a:lstStyle/>
                    <a:p>
                      <a:pPr>
                        <a:lnSpc>
                          <a:spcPct val="100000"/>
                        </a:lnSpc>
                      </a:pPr>
                      <a:r>
                        <a:rPr lang="en-US" sz="2400" b="1" strike="noStrike">
                          <a:solidFill>
                            <a:srgbClr val="000000"/>
                          </a:solidFill>
                          <a:latin typeface="Calibri"/>
                        </a:rPr>
                        <a:t>MATH</a:t>
                      </a:r>
                      <a:endParaRPr/>
                    </a:p>
                  </a:txBody>
                  <a:tcPr/>
                </a:tc>
                <a:tc>
                  <a:txBody>
                    <a:bodyPr/>
                    <a:lstStyle/>
                    <a:p>
                      <a:pPr>
                        <a:lnSpc>
                          <a:spcPct val="100000"/>
                        </a:lnSpc>
                      </a:pPr>
                      <a:r>
                        <a:rPr lang="en-US" sz="2400" b="1" strike="noStrike" dirty="0">
                          <a:solidFill>
                            <a:srgbClr val="000000"/>
                          </a:solidFill>
                          <a:latin typeface="Calibri"/>
                        </a:rPr>
                        <a:t>50 </a:t>
                      </a:r>
                      <a:r>
                        <a:rPr lang="en-US" sz="2400" b="1" strike="noStrike" dirty="0" smtClean="0">
                          <a:solidFill>
                            <a:srgbClr val="000000"/>
                          </a:solidFill>
                          <a:latin typeface="Calibri"/>
                        </a:rPr>
                        <a:t>– 300*</a:t>
                      </a:r>
                      <a:endParaRPr dirty="0"/>
                    </a:p>
                  </a:txBody>
                  <a:tcPr/>
                </a:tc>
                <a:tc>
                  <a:txBody>
                    <a:bodyPr/>
                    <a:lstStyle/>
                    <a:p>
                      <a:pPr>
                        <a:lnSpc>
                          <a:spcPct val="100000"/>
                        </a:lnSpc>
                      </a:pPr>
                      <a:r>
                        <a:rPr lang="en-US" sz="2400" b="1" strike="noStrike" dirty="0">
                          <a:solidFill>
                            <a:srgbClr val="000000"/>
                          </a:solidFill>
                          <a:latin typeface="Calibri"/>
                        </a:rPr>
                        <a:t>5</a:t>
                      </a:r>
                      <a:r>
                        <a:rPr lang="en-US" sz="2400" b="1" strike="noStrike" dirty="0" smtClean="0">
                          <a:solidFill>
                            <a:srgbClr val="000000"/>
                          </a:solidFill>
                          <a:latin typeface="Calibri"/>
                        </a:rPr>
                        <a:t> </a:t>
                      </a:r>
                      <a:r>
                        <a:rPr lang="en-US" sz="2400" b="1" strike="noStrike" dirty="0">
                          <a:solidFill>
                            <a:srgbClr val="000000"/>
                          </a:solidFill>
                          <a:latin typeface="Calibri"/>
                        </a:rPr>
                        <a:t>- </a:t>
                      </a:r>
                      <a:r>
                        <a:rPr lang="en-US" sz="2400" b="1" strike="noStrike" dirty="0" smtClean="0">
                          <a:solidFill>
                            <a:srgbClr val="000000"/>
                          </a:solidFill>
                          <a:latin typeface="Calibri"/>
                        </a:rPr>
                        <a:t>35</a:t>
                      </a:r>
                      <a:endParaRPr dirty="0"/>
                    </a:p>
                  </a:txBody>
                  <a:tcPr/>
                </a:tc>
              </a:tr>
              <a:tr h="502920">
                <a:tc>
                  <a:txBody>
                    <a:bodyPr/>
                    <a:lstStyle/>
                    <a:p>
                      <a:pPr>
                        <a:lnSpc>
                          <a:spcPct val="100000"/>
                        </a:lnSpc>
                      </a:pPr>
                      <a:r>
                        <a:rPr lang="en-US" sz="2400" b="1" strike="noStrike" dirty="0">
                          <a:solidFill>
                            <a:srgbClr val="000000"/>
                          </a:solidFill>
                          <a:latin typeface="Calibri"/>
                        </a:rPr>
                        <a:t>PHYS</a:t>
                      </a:r>
                      <a:endParaRPr dirty="0"/>
                    </a:p>
                  </a:txBody>
                  <a:tcPr/>
                </a:tc>
                <a:tc>
                  <a:txBody>
                    <a:bodyPr/>
                    <a:lstStyle/>
                    <a:p>
                      <a:pPr>
                        <a:lnSpc>
                          <a:spcPct val="100000"/>
                        </a:lnSpc>
                      </a:pPr>
                      <a:r>
                        <a:rPr lang="en-US" sz="2400" b="1" strike="noStrike" dirty="0" smtClean="0">
                          <a:solidFill>
                            <a:srgbClr val="000000"/>
                          </a:solidFill>
                          <a:latin typeface="Calibri"/>
                        </a:rPr>
                        <a:t>100-200* </a:t>
                      </a:r>
                      <a:endParaRPr dirty="0"/>
                    </a:p>
                  </a:txBody>
                  <a:tcPr/>
                </a:tc>
                <a:tc>
                  <a:txBody>
                    <a:bodyPr/>
                    <a:lstStyle/>
                    <a:p>
                      <a:pPr>
                        <a:lnSpc>
                          <a:spcPct val="100000"/>
                        </a:lnSpc>
                      </a:pPr>
                      <a:r>
                        <a:rPr lang="en-US" sz="2400" b="1" strike="noStrike" dirty="0">
                          <a:solidFill>
                            <a:srgbClr val="000000"/>
                          </a:solidFill>
                          <a:latin typeface="Calibri"/>
                        </a:rPr>
                        <a:t>5</a:t>
                      </a:r>
                      <a:r>
                        <a:rPr lang="en-US" sz="2400" b="1" strike="noStrike" dirty="0" smtClean="0">
                          <a:solidFill>
                            <a:srgbClr val="000000"/>
                          </a:solidFill>
                          <a:latin typeface="Calibri"/>
                        </a:rPr>
                        <a:t> </a:t>
                      </a:r>
                      <a:r>
                        <a:rPr lang="en-US" sz="2400" b="1" strike="noStrike" dirty="0">
                          <a:solidFill>
                            <a:srgbClr val="000000"/>
                          </a:solidFill>
                          <a:latin typeface="Calibri"/>
                        </a:rPr>
                        <a:t>- </a:t>
                      </a:r>
                      <a:r>
                        <a:rPr lang="en-US" sz="2400" b="1" strike="noStrike" dirty="0" smtClean="0">
                          <a:solidFill>
                            <a:srgbClr val="000000"/>
                          </a:solidFill>
                          <a:latin typeface="Calibri"/>
                        </a:rPr>
                        <a:t>15</a:t>
                      </a:r>
                      <a:endParaRPr dirty="0"/>
                    </a:p>
                  </a:txBody>
                  <a:tcPr/>
                </a:tc>
              </a:tr>
            </a:tbl>
          </a:graphicData>
        </a:graphic>
      </p:graphicFrame>
      <p:sp>
        <p:nvSpPr>
          <p:cNvPr id="2" name="Rectangle 1"/>
          <p:cNvSpPr/>
          <p:nvPr/>
        </p:nvSpPr>
        <p:spPr>
          <a:xfrm>
            <a:off x="2798324" y="1756620"/>
            <a:ext cx="3082895" cy="369332"/>
          </a:xfrm>
          <a:prstGeom prst="rect">
            <a:avLst/>
          </a:prstGeom>
        </p:spPr>
        <p:txBody>
          <a:bodyPr wrap="none">
            <a:spAutoFit/>
          </a:bodyPr>
          <a:lstStyle/>
          <a:p>
            <a:pPr algn="ctr"/>
            <a:r>
              <a:rPr lang="en-CA" b="1" dirty="0" smtClean="0">
                <a:solidFill>
                  <a:srgbClr val="CC0000"/>
                </a:solidFill>
              </a:rPr>
              <a:t>Small Class </a:t>
            </a:r>
            <a:r>
              <a:rPr lang="en-CA" b="1" dirty="0">
                <a:solidFill>
                  <a:srgbClr val="CC0000"/>
                </a:solidFill>
              </a:rPr>
              <a:t>Size </a:t>
            </a:r>
            <a:r>
              <a:rPr lang="en-CA" b="1" dirty="0" smtClean="0">
                <a:solidFill>
                  <a:srgbClr val="CC0000"/>
                </a:solidFill>
              </a:rPr>
              <a:t>= </a:t>
            </a:r>
            <a:r>
              <a:rPr lang="en-CA" b="1" dirty="0">
                <a:solidFill>
                  <a:srgbClr val="CC0000"/>
                </a:solidFill>
              </a:rPr>
              <a:t>Quality</a:t>
            </a:r>
          </a:p>
        </p:txBody>
      </p:sp>
      <p:sp>
        <p:nvSpPr>
          <p:cNvPr id="3" name="Rectangle 2"/>
          <p:cNvSpPr/>
          <p:nvPr/>
        </p:nvSpPr>
        <p:spPr>
          <a:xfrm>
            <a:off x="1865085" y="5800434"/>
            <a:ext cx="5609771" cy="400110"/>
          </a:xfrm>
          <a:prstGeom prst="rect">
            <a:avLst/>
          </a:prstGeom>
        </p:spPr>
        <p:txBody>
          <a:bodyPr wrap="square">
            <a:spAutoFit/>
          </a:bodyPr>
          <a:lstStyle/>
          <a:p>
            <a:r>
              <a:rPr lang="en-US" sz="2000" dirty="0"/>
              <a:t>* Service courses with majority of non-majors</a:t>
            </a:r>
          </a:p>
        </p:txBody>
      </p:sp>
      <p:sp>
        <p:nvSpPr>
          <p:cNvPr id="4" name="Rectangle 3"/>
          <p:cNvSpPr/>
          <p:nvPr/>
        </p:nvSpPr>
        <p:spPr>
          <a:xfrm>
            <a:off x="2637131" y="1284905"/>
            <a:ext cx="3320666" cy="400110"/>
          </a:xfrm>
          <a:prstGeom prst="rect">
            <a:avLst/>
          </a:prstGeom>
        </p:spPr>
        <p:txBody>
          <a:bodyPr wrap="none">
            <a:spAutoFit/>
          </a:bodyPr>
          <a:lstStyle/>
          <a:p>
            <a:pPr algn="ctr"/>
            <a:r>
              <a:rPr lang="en-US" sz="2000" b="1" dirty="0">
                <a:solidFill>
                  <a:srgbClr val="CC0000"/>
                </a:solidFill>
                <a:latin typeface="Trebuchet MS" charset="0"/>
              </a:rPr>
              <a:t>We Offer Small Class Sizes</a:t>
            </a:r>
            <a:endParaRPr lang="en-US" sz="2000" b="1" dirty="0">
              <a:solidFill>
                <a:srgbClr val="CC0000"/>
              </a:solidFill>
            </a:endParaRPr>
          </a:p>
        </p:txBody>
      </p:sp>
      <p:sp>
        <p:nvSpPr>
          <p:cNvPr id="5" name="TextBox 4"/>
          <p:cNvSpPr txBox="1"/>
          <p:nvPr/>
        </p:nvSpPr>
        <p:spPr>
          <a:xfrm>
            <a:off x="523583" y="2285998"/>
            <a:ext cx="1018390" cy="369332"/>
          </a:xfrm>
          <a:prstGeom prst="rect">
            <a:avLst/>
          </a:prstGeom>
          <a:noFill/>
        </p:spPr>
        <p:txBody>
          <a:bodyPr wrap="none" rtlCol="0">
            <a:spAutoFit/>
          </a:bodyPr>
          <a:lstStyle/>
          <a:p>
            <a:pPr algn="ctr"/>
            <a:r>
              <a:rPr lang="en-US" b="1" dirty="0" smtClean="0"/>
              <a:t>Subject</a:t>
            </a:r>
            <a:endParaRPr lang="en-US" b="1" dirty="0"/>
          </a:p>
        </p:txBody>
      </p:sp>
      <p:sp>
        <p:nvSpPr>
          <p:cNvPr id="6" name="TextBox 5"/>
          <p:cNvSpPr txBox="1"/>
          <p:nvPr/>
        </p:nvSpPr>
        <p:spPr>
          <a:xfrm>
            <a:off x="3229429" y="2285998"/>
            <a:ext cx="1236236" cy="369332"/>
          </a:xfrm>
          <a:prstGeom prst="rect">
            <a:avLst/>
          </a:prstGeom>
          <a:noFill/>
        </p:spPr>
        <p:txBody>
          <a:bodyPr wrap="none" rtlCol="0">
            <a:spAutoFit/>
          </a:bodyPr>
          <a:lstStyle/>
          <a:p>
            <a:r>
              <a:rPr lang="en-US" b="1" dirty="0" smtClean="0"/>
              <a:t>First Year</a:t>
            </a:r>
            <a:endParaRPr lang="en-US" b="1" dirty="0"/>
          </a:p>
        </p:txBody>
      </p:sp>
      <p:sp>
        <p:nvSpPr>
          <p:cNvPr id="7" name="TextBox 6"/>
          <p:cNvSpPr txBox="1"/>
          <p:nvPr/>
        </p:nvSpPr>
        <p:spPr>
          <a:xfrm>
            <a:off x="5957797" y="2264226"/>
            <a:ext cx="1467068" cy="369332"/>
          </a:xfrm>
          <a:prstGeom prst="rect">
            <a:avLst/>
          </a:prstGeom>
          <a:noFill/>
        </p:spPr>
        <p:txBody>
          <a:bodyPr wrap="none" rtlCol="0">
            <a:spAutoFit/>
          </a:bodyPr>
          <a:lstStyle/>
          <a:p>
            <a:r>
              <a:rPr lang="en-US" b="1" dirty="0" smtClean="0"/>
              <a:t>Fourth Year</a:t>
            </a:r>
            <a:endParaRPr lang="en-US" b="1"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CustomShape 1"/>
          <p:cNvSpPr/>
          <p:nvPr/>
        </p:nvSpPr>
        <p:spPr>
          <a:xfrm>
            <a:off x="-1305720" y="1287360"/>
            <a:ext cx="7907760" cy="11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US" sz="4000" strike="noStrike">
                <a:solidFill>
                  <a:srgbClr val="FFC000"/>
                </a:solidFill>
                <a:latin typeface="Calibri"/>
                <a:ea typeface="DejaVu Sans"/>
              </a:rPr>
              <a:t>A-Z Learning Services </a:t>
            </a:r>
            <a:endParaRPr/>
          </a:p>
        </p:txBody>
      </p:sp>
      <p:sp>
        <p:nvSpPr>
          <p:cNvPr id="264" name="CustomShape 2"/>
          <p:cNvSpPr/>
          <p:nvPr/>
        </p:nvSpPr>
        <p:spPr>
          <a:xfrm>
            <a:off x="304920" y="1828800"/>
            <a:ext cx="7464960" cy="4721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20000"/>
              </a:lnSpc>
            </a:pPr>
            <a:endParaRPr/>
          </a:p>
          <a:p>
            <a:pPr>
              <a:lnSpc>
                <a:spcPct val="120000"/>
              </a:lnSpc>
            </a:pPr>
            <a:endParaRPr/>
          </a:p>
          <a:p>
            <a:pPr>
              <a:lnSpc>
                <a:spcPct val="120000"/>
              </a:lnSpc>
              <a:buFont typeface="Arial"/>
              <a:buChar char="•"/>
            </a:pPr>
            <a:r>
              <a:rPr lang="en-US" sz="2600" strike="noStrike">
                <a:solidFill>
                  <a:srgbClr val="000000"/>
                </a:solidFill>
                <a:latin typeface="Calibri"/>
                <a:ea typeface="DejaVu Sans"/>
              </a:rPr>
              <a:t>Workshops</a:t>
            </a:r>
            <a:endParaRPr/>
          </a:p>
          <a:p>
            <a:pPr>
              <a:lnSpc>
                <a:spcPct val="120000"/>
              </a:lnSpc>
              <a:buFont typeface="Arial"/>
              <a:buChar char="•"/>
            </a:pPr>
            <a:r>
              <a:rPr lang="en-US" sz="2600" strike="noStrike">
                <a:solidFill>
                  <a:srgbClr val="000000"/>
                </a:solidFill>
                <a:latin typeface="Calibri"/>
                <a:ea typeface="DejaVu Sans"/>
              </a:rPr>
              <a:t>Drop-In Learning Service</a:t>
            </a:r>
            <a:endParaRPr/>
          </a:p>
          <a:p>
            <a:pPr>
              <a:lnSpc>
                <a:spcPct val="120000"/>
              </a:lnSpc>
              <a:buFont typeface="Arial"/>
              <a:buChar char="•"/>
            </a:pPr>
            <a:r>
              <a:rPr lang="en-US" sz="2600" strike="noStrike">
                <a:solidFill>
                  <a:srgbClr val="000000"/>
                </a:solidFill>
                <a:latin typeface="Calibri"/>
                <a:ea typeface="DejaVu Sans"/>
              </a:rPr>
              <a:t>Consultations</a:t>
            </a:r>
            <a:endParaRPr/>
          </a:p>
          <a:p>
            <a:pPr>
              <a:lnSpc>
                <a:spcPct val="120000"/>
              </a:lnSpc>
              <a:buFont typeface="Arial"/>
              <a:buChar char="•"/>
            </a:pPr>
            <a:r>
              <a:rPr lang="en-US" sz="2600" strike="noStrike">
                <a:solidFill>
                  <a:srgbClr val="000000"/>
                </a:solidFill>
                <a:latin typeface="Calibri"/>
                <a:ea typeface="DejaVu Sans"/>
              </a:rPr>
              <a:t>Tutor Registry</a:t>
            </a:r>
            <a:endParaRPr/>
          </a:p>
          <a:p>
            <a:pPr>
              <a:lnSpc>
                <a:spcPct val="120000"/>
              </a:lnSpc>
            </a:pPr>
            <a:endParaRPr/>
          </a:p>
          <a:p>
            <a:pPr>
              <a:lnSpc>
                <a:spcPct val="120000"/>
              </a:lnSpc>
            </a:pPr>
            <a:endParaRPr/>
          </a:p>
          <a:p>
            <a:pPr>
              <a:lnSpc>
                <a:spcPct val="120000"/>
              </a:lnSpc>
            </a:pPr>
            <a:endParaRPr/>
          </a:p>
          <a:p>
            <a:pPr>
              <a:lnSpc>
                <a:spcPct val="120000"/>
              </a:lnSpc>
            </a:pPr>
            <a:r>
              <a:rPr lang="en-US" sz="2400" i="1" strike="noStrike">
                <a:solidFill>
                  <a:srgbClr val="000000"/>
                </a:solidFill>
                <a:latin typeface="Calibri"/>
                <a:ea typeface="DejaVu Sans"/>
              </a:rPr>
              <a:t>For details go to: </a:t>
            </a:r>
            <a:r>
              <a:rPr lang="en-US" sz="2400" u="sng" strike="noStrike">
                <a:solidFill>
                  <a:srgbClr val="0000FF"/>
                </a:solidFill>
                <a:latin typeface="Calibri"/>
                <a:ea typeface="DejaVu Sans"/>
              </a:rPr>
              <a:t>www.brocku.ca/learning-services</a:t>
            </a:r>
            <a:endParaRPr/>
          </a:p>
          <a:p>
            <a:pPr>
              <a:lnSpc>
                <a:spcPct val="120000"/>
              </a:lnSpc>
            </a:pPr>
            <a:endParaRPr/>
          </a:p>
        </p:txBody>
      </p:sp>
      <p:sp>
        <p:nvSpPr>
          <p:cNvPr id="265" name="CustomShape 3"/>
          <p:cNvSpPr/>
          <p:nvPr/>
        </p:nvSpPr>
        <p:spPr>
          <a:xfrm>
            <a:off x="7010280" y="6492960"/>
            <a:ext cx="2131200" cy="36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6C2F93D7-22BF-46AE-A745-337F5010EF35}" type="slidenum">
              <a:rPr lang="en-US" sz="1200" strike="noStrike">
                <a:solidFill>
                  <a:srgbClr val="8B8B8B"/>
                </a:solidFill>
                <a:latin typeface="Trebuchet MS"/>
                <a:ea typeface="DejaVu Sans"/>
              </a:rPr>
              <a:t>44</a:t>
            </a:fld>
            <a:endParaRPr/>
          </a:p>
          <a:p>
            <a:pPr algn="r">
              <a:lnSpc>
                <a:spcPct val="100000"/>
              </a:lnSpc>
            </a:pPr>
            <a:r>
              <a:rPr lang="en-US" sz="1200" strike="noStrike">
                <a:solidFill>
                  <a:srgbClr val="8B8B8B"/>
                </a:solidFill>
                <a:latin typeface="Trebuchet MS"/>
                <a:ea typeface="DejaVu Sans"/>
              </a:rPr>
              <a:t>© 2014</a:t>
            </a:r>
            <a:endParaRPr/>
          </a:p>
        </p:txBody>
      </p:sp>
      <p:pic>
        <p:nvPicPr>
          <p:cNvPr id="266" name="Picture 5"/>
          <p:cNvPicPr/>
          <p:nvPr/>
        </p:nvPicPr>
        <p:blipFill>
          <a:blip r:embed="rId3"/>
          <a:stretch/>
        </p:blipFill>
        <p:spPr>
          <a:xfrm>
            <a:off x="4993560" y="1676520"/>
            <a:ext cx="3268800" cy="1548720"/>
          </a:xfrm>
          <a:prstGeom prst="rect">
            <a:avLst/>
          </a:prstGeom>
          <a:ln>
            <a:noFill/>
          </a:ln>
        </p:spPr>
      </p:pic>
      <p:pic>
        <p:nvPicPr>
          <p:cNvPr id="267" name="Picture 6"/>
          <p:cNvPicPr/>
          <p:nvPr/>
        </p:nvPicPr>
        <p:blipFill>
          <a:blip r:embed="rId4"/>
          <a:stretch/>
        </p:blipFill>
        <p:spPr>
          <a:xfrm>
            <a:off x="6172200" y="3426120"/>
            <a:ext cx="2734920" cy="1818000"/>
          </a:xfrm>
          <a:prstGeom prst="rect">
            <a:avLst/>
          </a:prstGeom>
          <a:ln>
            <a:noFill/>
          </a:ln>
        </p:spPr>
      </p:pic>
      <p:pic>
        <p:nvPicPr>
          <p:cNvPr id="268" name="Picture 7"/>
          <p:cNvPicPr/>
          <p:nvPr/>
        </p:nvPicPr>
        <p:blipFill>
          <a:blip r:embed="rId5"/>
          <a:srcRect r="-2494062"/>
          <a:stretch/>
        </p:blipFill>
        <p:spPr>
          <a:xfrm>
            <a:off x="7074720" y="5679000"/>
            <a:ext cx="2049120" cy="1176480"/>
          </a:xfrm>
          <a:prstGeom prst="rect">
            <a:avLst/>
          </a:prstGeom>
          <a:ln>
            <a:noFill/>
          </a:ln>
        </p:spPr>
      </p:pic>
      <p:pic>
        <p:nvPicPr>
          <p:cNvPr id="269" name="Picture 8"/>
          <p:cNvPicPr/>
          <p:nvPr/>
        </p:nvPicPr>
        <p:blipFill>
          <a:blip r:embed="rId6"/>
          <a:stretch/>
        </p:blipFill>
        <p:spPr>
          <a:xfrm>
            <a:off x="0" y="-8640"/>
            <a:ext cx="9141480" cy="1140480"/>
          </a:xfrm>
          <a:prstGeom prst="rect">
            <a:avLst/>
          </a:prstGeom>
          <a:ln>
            <a:noFill/>
          </a:ln>
        </p:spPr>
      </p:pic>
      <p:sp>
        <p:nvSpPr>
          <p:cNvPr id="270" name="CustomShape 4"/>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Content Placeholder 8"/>
          <p:cNvPicPr/>
          <p:nvPr/>
        </p:nvPicPr>
        <p:blipFill>
          <a:blip r:embed="rId2"/>
          <a:stretch/>
        </p:blipFill>
        <p:spPr>
          <a:xfrm>
            <a:off x="0" y="-27000"/>
            <a:ext cx="9141480" cy="1135800"/>
          </a:xfrm>
          <a:prstGeom prst="rect">
            <a:avLst/>
          </a:prstGeom>
          <a:ln>
            <a:noFill/>
          </a:ln>
        </p:spPr>
      </p:pic>
      <p:sp>
        <p:nvSpPr>
          <p:cNvPr id="257" name="CustomShape 1"/>
          <p:cNvSpPr/>
          <p:nvPr/>
        </p:nvSpPr>
        <p:spPr>
          <a:xfrm>
            <a:off x="281160" y="1533960"/>
            <a:ext cx="8379360" cy="112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strike="noStrike">
                <a:solidFill>
                  <a:srgbClr val="FF0000"/>
                </a:solidFill>
                <a:latin typeface="Trebuchet MS"/>
                <a:ea typeface="DejaVu Sans"/>
              </a:rPr>
              <a:t>MATHEMATICS LEARNING CENTRE</a:t>
            </a:r>
            <a:endParaRPr/>
          </a:p>
          <a:p>
            <a:pPr algn="ctr">
              <a:lnSpc>
                <a:spcPct val="100000"/>
              </a:lnSpc>
            </a:pPr>
            <a:r>
              <a:rPr lang="en-US" b="1" i="1" strike="noStrike">
                <a:solidFill>
                  <a:srgbClr val="000000"/>
                </a:solidFill>
                <a:latin typeface="Trebuchet MS"/>
                <a:ea typeface="DejaVu Sans"/>
              </a:rPr>
              <a:t>A resource for students in first-year mathematics and statistics courses</a:t>
            </a:r>
            <a:endParaRPr/>
          </a:p>
        </p:txBody>
      </p:sp>
      <p:sp>
        <p:nvSpPr>
          <p:cNvPr id="258" name="CustomShape 2"/>
          <p:cNvSpPr/>
          <p:nvPr/>
        </p:nvSpPr>
        <p:spPr>
          <a:xfrm>
            <a:off x="304920" y="2565000"/>
            <a:ext cx="8532000" cy="3928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400" b="1" i="1" strike="noStrike">
                <a:solidFill>
                  <a:srgbClr val="000000"/>
                </a:solidFill>
                <a:latin typeface="Calibri"/>
                <a:ea typeface="DejaVu Sans"/>
              </a:rPr>
              <a:t>What can you expect from the MLC?</a:t>
            </a:r>
            <a:endParaRPr/>
          </a:p>
          <a:p>
            <a:pPr algn="ctr">
              <a:lnSpc>
                <a:spcPct val="100000"/>
              </a:lnSpc>
            </a:pPr>
            <a:endParaRPr/>
          </a:p>
          <a:p>
            <a:pPr>
              <a:lnSpc>
                <a:spcPct val="100000"/>
              </a:lnSpc>
              <a:buFont typeface="Arial"/>
              <a:buChar char="•"/>
            </a:pPr>
            <a:r>
              <a:rPr lang="en-US" strike="noStrike">
                <a:solidFill>
                  <a:srgbClr val="000000"/>
                </a:solidFill>
                <a:latin typeface="Calibri"/>
                <a:ea typeface="DejaVu Sans"/>
              </a:rPr>
              <a:t>The MLC provides free, drop-in help for students registered in first-year mathematics courses.</a:t>
            </a:r>
            <a:endParaRPr/>
          </a:p>
          <a:p>
            <a:pPr>
              <a:lnSpc>
                <a:spcPct val="100000"/>
              </a:lnSpc>
            </a:pPr>
            <a:endParaRPr/>
          </a:p>
          <a:p>
            <a:pPr>
              <a:lnSpc>
                <a:spcPct val="100000"/>
              </a:lnSpc>
              <a:buFont typeface="Arial"/>
              <a:buChar char="•"/>
            </a:pPr>
            <a:r>
              <a:rPr lang="en-US" strike="noStrike">
                <a:solidFill>
                  <a:srgbClr val="000000"/>
                </a:solidFill>
                <a:latin typeface="Calibri"/>
                <a:ea typeface="DejaVu Sans"/>
              </a:rPr>
              <a:t>Questions regarding course concepts or material can be discussed with course-specific Teaching Assistants, who are available at select times each week.</a:t>
            </a:r>
            <a:endParaRPr/>
          </a:p>
          <a:p>
            <a:pPr>
              <a:lnSpc>
                <a:spcPct val="100000"/>
              </a:lnSpc>
            </a:pPr>
            <a:endParaRPr/>
          </a:p>
          <a:p>
            <a:pPr>
              <a:lnSpc>
                <a:spcPct val="100000"/>
              </a:lnSpc>
              <a:buFont typeface="Arial"/>
              <a:buChar char="•"/>
            </a:pPr>
            <a:r>
              <a:rPr lang="en-US" strike="noStrike">
                <a:solidFill>
                  <a:srgbClr val="000000"/>
                </a:solidFill>
                <a:latin typeface="Calibri"/>
                <a:ea typeface="DejaVu Sans"/>
              </a:rPr>
              <a:t>Workshops or special help sessions are also offered by the MLC throughout each semester. The MLC also helps develop online course modules for first-year calculus courses.</a:t>
            </a:r>
            <a:endParaRPr/>
          </a:p>
          <a:p>
            <a:pPr>
              <a:lnSpc>
                <a:spcPct val="100000"/>
              </a:lnSpc>
            </a:pPr>
            <a:endParaRPr/>
          </a:p>
          <a:p>
            <a:pPr>
              <a:lnSpc>
                <a:spcPct val="100000"/>
              </a:lnSpc>
              <a:buFont typeface="Arial"/>
              <a:buChar char="•"/>
            </a:pPr>
            <a:r>
              <a:rPr lang="en-US" strike="noStrike">
                <a:solidFill>
                  <a:srgbClr val="000000"/>
                </a:solidFill>
                <a:latin typeface="Calibri"/>
                <a:ea typeface="DejaVu Sans"/>
              </a:rPr>
              <a:t>Students registered in any mathematics course are encouraged to use the MLC as space for independent or group study.</a:t>
            </a:r>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54" y="956793"/>
            <a:ext cx="8229600" cy="1143000"/>
          </a:xfrm>
        </p:spPr>
        <p:txBody>
          <a:bodyPr/>
          <a:lstStyle/>
          <a:p>
            <a:r>
              <a:rPr lang="en-CA" sz="5400" dirty="0">
                <a:latin typeface="Trebuchet MS" pitchFamily="34" charset="0"/>
              </a:rPr>
              <a:t>Drop-In Learning </a:t>
            </a:r>
            <a:r>
              <a:rPr lang="en-CA" sz="5400" dirty="0" smtClean="0">
                <a:latin typeface="Trebuchet MS" pitchFamily="34" charset="0"/>
              </a:rPr>
              <a:t>Centre</a:t>
            </a:r>
            <a:endParaRPr lang="en-CA" sz="5400" dirty="0">
              <a:latin typeface="Trebuchet MS" pitchFamily="34" charset="0"/>
            </a:endParaRPr>
          </a:p>
        </p:txBody>
      </p:sp>
      <p:sp>
        <p:nvSpPr>
          <p:cNvPr id="6" name="Title 1"/>
          <p:cNvSpPr txBox="1">
            <a:spLocks/>
          </p:cNvSpPr>
          <p:nvPr/>
        </p:nvSpPr>
        <p:spPr>
          <a:xfrm>
            <a:off x="0" y="446088"/>
            <a:ext cx="2714625" cy="735012"/>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chemeClr val="bg1"/>
                </a:solidFill>
                <a:effectLst/>
                <a:uLnTx/>
                <a:uFillTx/>
                <a:latin typeface="+mj-lt"/>
                <a:ea typeface="+mj-ea"/>
                <a:cs typeface="+mj-cs"/>
              </a:rPr>
              <a:t>Faculty of Education</a:t>
            </a:r>
          </a:p>
          <a:p>
            <a:pPr marL="0" marR="0" lvl="0" indent="0" algn="l" defTabSz="457200" rtl="0" eaLnBrk="1" fontAlgn="auto" latinLnBrk="0" hangingPunct="1">
              <a:lnSpc>
                <a:spcPct val="100000"/>
              </a:lnSpc>
              <a:spcBef>
                <a:spcPct val="0"/>
              </a:spcBef>
              <a:spcAft>
                <a:spcPts val="0"/>
              </a:spcAft>
              <a:buClrTx/>
              <a:buSzTx/>
              <a:buFontTx/>
              <a:buNone/>
              <a:tabLst/>
              <a:defRPr/>
            </a:pPr>
            <a:r>
              <a:rPr lang="en-US" dirty="0" smtClean="0">
                <a:solidFill>
                  <a:schemeClr val="bg1"/>
                </a:solidFill>
                <a:latin typeface="+mj-lt"/>
                <a:ea typeface="+mj-ea"/>
                <a:cs typeface="+mj-cs"/>
              </a:rPr>
              <a:t>Drop-In Learning Centre</a:t>
            </a:r>
            <a:endParaRPr kumimoji="0" lang="en-US" sz="1800" b="0" i="0" u="none" strike="noStrike" kern="1200" cap="none" spc="0" normalizeH="0" baseline="0" noProof="0" dirty="0">
              <a:ln>
                <a:noFill/>
              </a:ln>
              <a:solidFill>
                <a:schemeClr val="bg1"/>
              </a:solidFill>
              <a:effectLst/>
              <a:uLnTx/>
              <a:uFillTx/>
              <a:latin typeface="+mj-lt"/>
              <a:ea typeface="+mj-ea"/>
              <a:cs typeface="+mj-cs"/>
            </a:endParaRPr>
          </a:p>
        </p:txBody>
      </p:sp>
      <p:sp>
        <p:nvSpPr>
          <p:cNvPr id="7" name="TextBox 6"/>
          <p:cNvSpPr txBox="1"/>
          <p:nvPr/>
        </p:nvSpPr>
        <p:spPr>
          <a:xfrm>
            <a:off x="-271586" y="4890939"/>
            <a:ext cx="9721080" cy="1785104"/>
          </a:xfrm>
          <a:prstGeom prst="rect">
            <a:avLst/>
          </a:prstGeom>
          <a:noFill/>
        </p:spPr>
        <p:txBody>
          <a:bodyPr wrap="square" rtlCol="0">
            <a:spAutoFit/>
          </a:bodyPr>
          <a:lstStyle/>
          <a:p>
            <a:pPr algn="ctr"/>
            <a:r>
              <a:rPr lang="en-US" sz="2400" spc="300" dirty="0" smtClean="0">
                <a:solidFill>
                  <a:srgbClr val="000000"/>
                </a:solidFill>
                <a:latin typeface="Trebuchet MS" pitchFamily="34" charset="0"/>
              </a:rPr>
              <a:t>MONDAY TO THURSDAY 9-7PM &amp; FRIDAY 9-4PM</a:t>
            </a:r>
          </a:p>
          <a:p>
            <a:pPr algn="ctr"/>
            <a:r>
              <a:rPr lang="is-IS" sz="3600" b="1" dirty="0" smtClean="0">
                <a:solidFill>
                  <a:srgbClr val="EF4135"/>
                </a:solidFill>
                <a:latin typeface="Trebuchet MS" pitchFamily="34" charset="0"/>
              </a:rPr>
              <a:t>Starting Monday, September 11</a:t>
            </a:r>
            <a:endParaRPr lang="en-US" sz="3600" dirty="0" smtClean="0">
              <a:solidFill>
                <a:srgbClr val="000000"/>
              </a:solidFill>
              <a:latin typeface="Trebuchet MS" pitchFamily="34" charset="0"/>
            </a:endParaRPr>
          </a:p>
          <a:p>
            <a:pPr algn="ctr"/>
            <a:r>
              <a:rPr lang="en-US" sz="3200" dirty="0" smtClean="0">
                <a:solidFill>
                  <a:srgbClr val="000000"/>
                </a:solidFill>
                <a:latin typeface="Trebuchet MS" pitchFamily="34" charset="0"/>
              </a:rPr>
              <a:t>Location – ST 231</a:t>
            </a:r>
          </a:p>
          <a:p>
            <a:pPr algn="ctr"/>
            <a:endParaRPr lang="en-US" dirty="0">
              <a:solidFill>
                <a:srgbClr val="000000"/>
              </a:solidFill>
              <a:latin typeface="Trebuchet MS" pitchFamily="34" charset="0"/>
            </a:endParaRPr>
          </a:p>
        </p:txBody>
      </p:sp>
      <p:sp>
        <p:nvSpPr>
          <p:cNvPr id="11" name="Rectangle 10"/>
          <p:cNvSpPr/>
          <p:nvPr/>
        </p:nvSpPr>
        <p:spPr>
          <a:xfrm>
            <a:off x="1565851" y="1967546"/>
            <a:ext cx="6046207" cy="400110"/>
          </a:xfrm>
          <a:prstGeom prst="rect">
            <a:avLst/>
          </a:prstGeom>
        </p:spPr>
        <p:txBody>
          <a:bodyPr wrap="none">
            <a:spAutoFit/>
          </a:bodyPr>
          <a:lstStyle/>
          <a:p>
            <a:pPr algn="ctr"/>
            <a:r>
              <a:rPr lang="en-US" sz="2000" spc="300" dirty="0" smtClean="0">
                <a:solidFill>
                  <a:srgbClr val="6A737B"/>
                </a:solidFill>
                <a:latin typeface="Trebuchet MS" pitchFamily="34" charset="0"/>
              </a:rPr>
              <a:t>DEDICATED TO MATHEMATICS &amp; SCIENCE</a:t>
            </a:r>
          </a:p>
        </p:txBody>
      </p:sp>
      <p:pic>
        <p:nvPicPr>
          <p:cNvPr id="24578" name="Picture 2" descr="Image result for drop in centre brock"/>
          <p:cNvPicPr>
            <a:picLocks noChangeAspect="1" noChangeArrowheads="1"/>
          </p:cNvPicPr>
          <p:nvPr/>
        </p:nvPicPr>
        <p:blipFill>
          <a:blip r:embed="rId2"/>
          <a:srcRect/>
          <a:stretch>
            <a:fillRect/>
          </a:stretch>
        </p:blipFill>
        <p:spPr bwMode="auto">
          <a:xfrm>
            <a:off x="3049538" y="2498345"/>
            <a:ext cx="3189831" cy="227895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3"/>
          <p:cNvPicPr/>
          <p:nvPr/>
        </p:nvPicPr>
        <p:blipFill>
          <a:blip r:embed="rId3"/>
          <a:stretch/>
        </p:blipFill>
        <p:spPr>
          <a:xfrm>
            <a:off x="0" y="0"/>
            <a:ext cx="9141480" cy="1140480"/>
          </a:xfrm>
          <a:prstGeom prst="rect">
            <a:avLst/>
          </a:prstGeom>
          <a:ln>
            <a:noFill/>
          </a:ln>
        </p:spPr>
      </p:pic>
    </p:spTree>
    <p:extLst>
      <p:ext uri="{BB962C8B-B14F-4D97-AF65-F5344CB8AC3E}">
        <p14:creationId xmlns:p14="http://schemas.microsoft.com/office/powerpoint/2010/main" val="10001269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457200" y="274680"/>
            <a:ext cx="8227440" cy="1140840"/>
          </a:xfrm>
          <a:prstGeom prst="rect">
            <a:avLst/>
          </a:prstGeom>
          <a:noFill/>
          <a:ln>
            <a:noFill/>
          </a:ln>
        </p:spPr>
        <p:style>
          <a:lnRef idx="0">
            <a:scrgbClr r="0" g="0" b="0"/>
          </a:lnRef>
          <a:fillRef idx="0">
            <a:scrgbClr r="0" g="0" b="0"/>
          </a:fillRef>
          <a:effectRef idx="0">
            <a:scrgbClr r="0" g="0" b="0"/>
          </a:effectRef>
          <a:fontRef idx="minor"/>
        </p:style>
      </p:sp>
      <p:sp>
        <p:nvSpPr>
          <p:cNvPr id="158" name="CustomShape 2"/>
          <p:cNvSpPr/>
          <p:nvPr/>
        </p:nvSpPr>
        <p:spPr>
          <a:xfrm>
            <a:off x="457200" y="1600200"/>
            <a:ext cx="8227440" cy="452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a:p>
          <a:p>
            <a:pPr>
              <a:lnSpc>
                <a:spcPct val="100000"/>
              </a:lnSpc>
            </a:pPr>
            <a:endParaRPr/>
          </a:p>
        </p:txBody>
      </p:sp>
      <p:pic>
        <p:nvPicPr>
          <p:cNvPr id="159" name="Picture 3"/>
          <p:cNvPicPr/>
          <p:nvPr/>
        </p:nvPicPr>
        <p:blipFill>
          <a:blip r:embed="rId2"/>
          <a:stretch/>
        </p:blipFill>
        <p:spPr>
          <a:xfrm>
            <a:off x="0" y="0"/>
            <a:ext cx="9141840" cy="1140840"/>
          </a:xfrm>
          <a:prstGeom prst="rect">
            <a:avLst/>
          </a:prstGeom>
          <a:ln>
            <a:noFill/>
          </a:ln>
        </p:spPr>
      </p:pic>
      <p:sp>
        <p:nvSpPr>
          <p:cNvPr id="160" name="CustomShape 3"/>
          <p:cNvSpPr/>
          <p:nvPr/>
        </p:nvSpPr>
        <p:spPr>
          <a:xfrm>
            <a:off x="395640" y="561600"/>
            <a:ext cx="2374200" cy="51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61" name="CustomShape 4"/>
          <p:cNvSpPr/>
          <p:nvPr/>
        </p:nvSpPr>
        <p:spPr>
          <a:xfrm>
            <a:off x="611640" y="2853000"/>
            <a:ext cx="8062560" cy="2526480"/>
          </a:xfrm>
          <a:prstGeom prst="rect">
            <a:avLst/>
          </a:prstGeom>
          <a:noFill/>
          <a:ln>
            <a:noFill/>
          </a:ln>
        </p:spPr>
        <p:style>
          <a:lnRef idx="0">
            <a:scrgbClr r="0" g="0" b="0"/>
          </a:lnRef>
          <a:fillRef idx="0">
            <a:scrgbClr r="0" g="0" b="0"/>
          </a:fillRef>
          <a:effectRef idx="0">
            <a:scrgbClr r="0" g="0" b="0"/>
          </a:effectRef>
          <a:fontRef idx="minor"/>
        </p:style>
      </p:sp>
      <p:sp>
        <p:nvSpPr>
          <p:cNvPr id="162" name="TextShape 5"/>
          <p:cNvSpPr txBox="1"/>
          <p:nvPr/>
        </p:nvSpPr>
        <p:spPr>
          <a:xfrm>
            <a:off x="640080" y="1824479"/>
            <a:ext cx="6822360" cy="3283675"/>
          </a:xfrm>
          <a:prstGeom prst="rect">
            <a:avLst/>
          </a:prstGeom>
          <a:noFill/>
          <a:ln>
            <a:noFill/>
          </a:ln>
        </p:spPr>
        <p:txBody>
          <a:bodyPr lIns="90000" tIns="45000" rIns="90000" bIns="45000"/>
          <a:lstStyle/>
          <a:p>
            <a:r>
              <a:rPr lang="en-US" sz="2400" dirty="0">
                <a:solidFill>
                  <a:srgbClr val="336600"/>
                </a:solidFill>
                <a:latin typeface="Arial"/>
              </a:rPr>
              <a:t>Some of the strengths of Brock Faculty and Staff:</a:t>
            </a:r>
            <a:endParaRPr dirty="0"/>
          </a:p>
          <a:p>
            <a:endParaRPr dirty="0"/>
          </a:p>
          <a:p>
            <a:pPr marL="285750" indent="-285750">
              <a:buSzPct val="58000"/>
              <a:buFont typeface="Arial"/>
              <a:buChar char="•"/>
            </a:pPr>
            <a:r>
              <a:rPr lang="en-US" sz="2400" dirty="0">
                <a:solidFill>
                  <a:srgbClr val="990000"/>
                </a:solidFill>
                <a:latin typeface="Arial"/>
              </a:rPr>
              <a:t>Dedication to teaching and learning</a:t>
            </a:r>
            <a:endParaRPr sz="2400" dirty="0"/>
          </a:p>
          <a:p>
            <a:pPr marL="285750" indent="-285750">
              <a:buSzPct val="58000"/>
              <a:buFont typeface="Arial"/>
              <a:buChar char="•"/>
            </a:pPr>
            <a:endParaRPr sz="2400" dirty="0"/>
          </a:p>
          <a:p>
            <a:pPr marL="285750" indent="-285750">
              <a:buSzPct val="58000"/>
              <a:buFont typeface="Arial"/>
              <a:buChar char="•"/>
            </a:pPr>
            <a:r>
              <a:rPr lang="en-US" sz="2400" dirty="0">
                <a:solidFill>
                  <a:srgbClr val="0066FF"/>
                </a:solidFill>
                <a:latin typeface="Arial"/>
              </a:rPr>
              <a:t>Research and innovation</a:t>
            </a:r>
            <a:endParaRPr sz="2400" dirty="0"/>
          </a:p>
          <a:p>
            <a:pPr marL="285750" indent="-285750">
              <a:buSzPct val="58000"/>
              <a:buFont typeface="Arial"/>
              <a:buChar char="•"/>
            </a:pPr>
            <a:endParaRPr sz="2400" dirty="0"/>
          </a:p>
          <a:p>
            <a:pPr marL="285750" indent="-285750">
              <a:buSzPct val="58000"/>
              <a:buFont typeface="Arial"/>
              <a:buChar char="•"/>
            </a:pPr>
            <a:r>
              <a:rPr lang="en-US" sz="2400" dirty="0">
                <a:solidFill>
                  <a:srgbClr val="996600"/>
                </a:solidFill>
                <a:latin typeface="Arial"/>
              </a:rPr>
              <a:t>Scholarly and creative activities</a:t>
            </a:r>
            <a:endParaRPr sz="2400" dirty="0"/>
          </a:p>
          <a:p>
            <a:pPr marL="285750" indent="-285750">
              <a:buSzPct val="58000"/>
              <a:buFont typeface="Arial"/>
              <a:buChar char="•"/>
            </a:pPr>
            <a:endParaRPr sz="2400" dirty="0"/>
          </a:p>
          <a:p>
            <a:pPr marL="285750" indent="-285750">
              <a:buSzPct val="58000"/>
              <a:buFont typeface="Arial"/>
              <a:buChar char="•"/>
            </a:pPr>
            <a:r>
              <a:rPr lang="en-US" sz="2400" dirty="0">
                <a:solidFill>
                  <a:srgbClr val="666699"/>
                </a:solidFill>
                <a:latin typeface="Arial"/>
              </a:rPr>
              <a:t>Student engagement and campus experience</a:t>
            </a:r>
            <a:endParaRPr sz="2400" dirty="0"/>
          </a:p>
        </p:txBody>
      </p:sp>
      <p:sp>
        <p:nvSpPr>
          <p:cNvPr id="163" name="TextShape 6"/>
          <p:cNvSpPr txBox="1"/>
          <p:nvPr/>
        </p:nvSpPr>
        <p:spPr>
          <a:xfrm>
            <a:off x="4389120" y="5394960"/>
            <a:ext cx="4754880" cy="1737360"/>
          </a:xfrm>
          <a:prstGeom prst="rect">
            <a:avLst/>
          </a:prstGeom>
          <a:noFill/>
          <a:ln>
            <a:noFill/>
          </a:ln>
        </p:spPr>
        <p:txBody>
          <a:bodyPr lIns="90000" tIns="45000" rIns="90000" bIns="45000"/>
          <a:lstStyle/>
          <a:p>
            <a:r>
              <a:rPr lang="en-US">
                <a:solidFill>
                  <a:srgbClr val="0084D1"/>
                </a:solidFill>
                <a:latin typeface="Arial"/>
              </a:rPr>
              <a:t>Brock's new President, Dr. Gervan Fearon</a:t>
            </a:r>
            <a:endParaRPr/>
          </a:p>
          <a:p>
            <a:r>
              <a:rPr lang="en-US">
                <a:solidFill>
                  <a:srgbClr val="0084D1"/>
                </a:solidFill>
                <a:latin typeface="Arial"/>
              </a:rPr>
              <a:t>in a recent interview to Brock Press </a:t>
            </a:r>
            <a:endParaRPr/>
          </a:p>
          <a:p>
            <a:r>
              <a:rPr lang="en-US">
                <a:solidFill>
                  <a:srgbClr val="0066FF"/>
                </a:solidFill>
                <a:latin typeface="Arial"/>
              </a:rPr>
              <a:t>						</a:t>
            </a:r>
            <a:r>
              <a:rPr lang="en-US">
                <a:solidFill>
                  <a:srgbClr val="996666"/>
                </a:solidFill>
                <a:latin typeface="Arial"/>
              </a:rPr>
              <a:t>(August 2, 2017)</a:t>
            </a:r>
            <a:endParaRPr/>
          </a:p>
        </p:txBody>
      </p:sp>
    </p:spTree>
    <p:extLst>
      <p:ext uri="{BB962C8B-B14F-4D97-AF65-F5344CB8AC3E}">
        <p14:creationId xmlns:p14="http://schemas.microsoft.com/office/powerpoint/2010/main" val="32359151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446760" y="305153"/>
            <a:ext cx="8227440" cy="1140840"/>
          </a:xfrm>
          <a:prstGeom prst="rect">
            <a:avLst/>
          </a:prstGeom>
          <a:noFill/>
          <a:ln>
            <a:noFill/>
          </a:ln>
        </p:spPr>
        <p:style>
          <a:lnRef idx="0">
            <a:scrgbClr r="0" g="0" b="0"/>
          </a:lnRef>
          <a:fillRef idx="0">
            <a:scrgbClr r="0" g="0" b="0"/>
          </a:fillRef>
          <a:effectRef idx="0">
            <a:scrgbClr r="0" g="0" b="0"/>
          </a:effectRef>
          <a:fontRef idx="minor"/>
        </p:style>
      </p:sp>
      <p:sp>
        <p:nvSpPr>
          <p:cNvPr id="158" name="CustomShape 2"/>
          <p:cNvSpPr/>
          <p:nvPr/>
        </p:nvSpPr>
        <p:spPr>
          <a:xfrm>
            <a:off x="334419" y="1804982"/>
            <a:ext cx="8227440" cy="115475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a:p>
          <a:p>
            <a:pPr>
              <a:lnSpc>
                <a:spcPct val="100000"/>
              </a:lnSpc>
            </a:pPr>
            <a:endParaRPr/>
          </a:p>
        </p:txBody>
      </p:sp>
      <p:pic>
        <p:nvPicPr>
          <p:cNvPr id="159" name="Picture 3"/>
          <p:cNvPicPr/>
          <p:nvPr/>
        </p:nvPicPr>
        <p:blipFill>
          <a:blip r:embed="rId2"/>
          <a:stretch/>
        </p:blipFill>
        <p:spPr>
          <a:xfrm>
            <a:off x="0" y="55419"/>
            <a:ext cx="9141840" cy="1140840"/>
          </a:xfrm>
          <a:prstGeom prst="rect">
            <a:avLst/>
          </a:prstGeom>
          <a:ln>
            <a:noFill/>
          </a:ln>
        </p:spPr>
      </p:pic>
      <p:sp>
        <p:nvSpPr>
          <p:cNvPr id="160" name="CustomShape 3"/>
          <p:cNvSpPr/>
          <p:nvPr/>
        </p:nvSpPr>
        <p:spPr>
          <a:xfrm>
            <a:off x="395640" y="561600"/>
            <a:ext cx="2374200" cy="51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61" name="CustomShape 4"/>
          <p:cNvSpPr/>
          <p:nvPr/>
        </p:nvSpPr>
        <p:spPr>
          <a:xfrm>
            <a:off x="611640" y="2853000"/>
            <a:ext cx="8062560" cy="2526480"/>
          </a:xfrm>
          <a:prstGeom prst="rect">
            <a:avLst/>
          </a:prstGeom>
          <a:noFill/>
          <a:ln>
            <a:noFill/>
          </a:ln>
        </p:spPr>
        <p:style>
          <a:lnRef idx="0">
            <a:scrgbClr r="0" g="0" b="0"/>
          </a:lnRef>
          <a:fillRef idx="0">
            <a:scrgbClr r="0" g="0" b="0"/>
          </a:fillRef>
          <a:effectRef idx="0">
            <a:scrgbClr r="0" g="0" b="0"/>
          </a:effectRef>
          <a:fontRef idx="minor"/>
        </p:style>
      </p:sp>
      <p:sp>
        <p:nvSpPr>
          <p:cNvPr id="163" name="TextShape 6"/>
          <p:cNvSpPr txBox="1"/>
          <p:nvPr/>
        </p:nvSpPr>
        <p:spPr>
          <a:xfrm>
            <a:off x="3474720" y="5255280"/>
            <a:ext cx="4754880" cy="1737360"/>
          </a:xfrm>
          <a:prstGeom prst="rect">
            <a:avLst/>
          </a:prstGeom>
          <a:noFill/>
          <a:ln>
            <a:noFill/>
          </a:ln>
        </p:spPr>
        <p:txBody>
          <a:bodyPr lIns="90000" tIns="45000" rIns="90000" bIns="45000"/>
          <a:lstStyle/>
          <a:p>
            <a:endParaRPr dirty="0"/>
          </a:p>
        </p:txBody>
      </p:sp>
      <p:sp>
        <p:nvSpPr>
          <p:cNvPr id="3" name="TextBox 2"/>
          <p:cNvSpPr txBox="1"/>
          <p:nvPr/>
        </p:nvSpPr>
        <p:spPr>
          <a:xfrm>
            <a:off x="173732" y="1267996"/>
            <a:ext cx="8794376" cy="800219"/>
          </a:xfrm>
          <a:prstGeom prst="rect">
            <a:avLst/>
          </a:prstGeom>
          <a:noFill/>
        </p:spPr>
        <p:txBody>
          <a:bodyPr wrap="square" rtlCol="0">
            <a:spAutoFit/>
          </a:bodyPr>
          <a:lstStyle/>
          <a:p>
            <a:pPr algn="ctr"/>
            <a:r>
              <a:rPr lang="en-US" sz="2800" b="1" dirty="0">
                <a:solidFill>
                  <a:srgbClr val="FF0000"/>
                </a:solidFill>
              </a:rPr>
              <a:t>Med Plus</a:t>
            </a:r>
          </a:p>
          <a:p>
            <a:pPr algn="ctr"/>
            <a:endParaRPr lang="en-US" dirty="0"/>
          </a:p>
        </p:txBody>
      </p:sp>
      <p:sp>
        <p:nvSpPr>
          <p:cNvPr id="4" name="TextBox 3"/>
          <p:cNvSpPr txBox="1"/>
          <p:nvPr/>
        </p:nvSpPr>
        <p:spPr>
          <a:xfrm>
            <a:off x="188259" y="1955114"/>
            <a:ext cx="8794376" cy="1200329"/>
          </a:xfrm>
          <a:prstGeom prst="rect">
            <a:avLst/>
          </a:prstGeom>
          <a:noFill/>
        </p:spPr>
        <p:txBody>
          <a:bodyPr wrap="square" rtlCol="0">
            <a:spAutoFit/>
          </a:bodyPr>
          <a:lstStyle/>
          <a:p>
            <a:r>
              <a:rPr lang="en-US" sz="2400" b="1" dirty="0"/>
              <a:t>Interested in pursuing a career in health care? </a:t>
            </a:r>
            <a:endParaRPr lang="en-US" sz="2400" b="1" dirty="0" smtClean="0"/>
          </a:p>
          <a:p>
            <a:r>
              <a:rPr lang="en-US" sz="2400" b="1" dirty="0" smtClean="0"/>
              <a:t>Med </a:t>
            </a:r>
            <a:r>
              <a:rPr lang="en-US" sz="2400" b="1" dirty="0"/>
              <a:t>Plus is a four-year non-credit program which runs concurrently with students’ academic study.</a:t>
            </a:r>
          </a:p>
        </p:txBody>
      </p:sp>
      <p:sp>
        <p:nvSpPr>
          <p:cNvPr id="5" name="TextBox 4"/>
          <p:cNvSpPr txBox="1"/>
          <p:nvPr/>
        </p:nvSpPr>
        <p:spPr>
          <a:xfrm>
            <a:off x="291949" y="3406152"/>
            <a:ext cx="8690686" cy="5724644"/>
          </a:xfrm>
          <a:prstGeom prst="rect">
            <a:avLst/>
          </a:prstGeom>
          <a:noFill/>
        </p:spPr>
        <p:txBody>
          <a:bodyPr wrap="square" rtlCol="0">
            <a:spAutoFit/>
          </a:bodyPr>
          <a:lstStyle/>
          <a:p>
            <a:pPr marL="285750" indent="-285750">
              <a:buFont typeface="Arial" charset="0"/>
              <a:buChar char="•"/>
            </a:pPr>
            <a:r>
              <a:rPr lang="en-US" sz="2400" b="1" dirty="0" smtClean="0">
                <a:solidFill>
                  <a:srgbClr val="1362D4"/>
                </a:solidFill>
              </a:rPr>
              <a:t>Job shadowing: Med </a:t>
            </a:r>
            <a:r>
              <a:rPr lang="en-US" sz="2400" b="1" dirty="0">
                <a:solidFill>
                  <a:srgbClr val="1362D4"/>
                </a:solidFill>
              </a:rPr>
              <a:t>Plus students can experience “a day in the life” of a health care professional</a:t>
            </a:r>
            <a:r>
              <a:rPr lang="en-US" sz="2400" b="1" dirty="0" smtClean="0">
                <a:solidFill>
                  <a:srgbClr val="1362D4"/>
                </a:solidFill>
              </a:rPr>
              <a:t>.</a:t>
            </a:r>
          </a:p>
          <a:p>
            <a:pPr marL="285750" indent="-285750">
              <a:buFont typeface="Arial" charset="0"/>
              <a:buChar char="•"/>
            </a:pPr>
            <a:endParaRPr lang="en-US" sz="2400" b="1" dirty="0">
              <a:solidFill>
                <a:srgbClr val="1362D4"/>
              </a:solidFill>
            </a:endParaRPr>
          </a:p>
          <a:p>
            <a:pPr marL="285750" indent="-285750">
              <a:buFont typeface="Arial" charset="0"/>
              <a:buChar char="•"/>
            </a:pPr>
            <a:r>
              <a:rPr lang="en-US" sz="2400" b="1" dirty="0" smtClean="0">
                <a:solidFill>
                  <a:srgbClr val="1362D4"/>
                </a:solidFill>
              </a:rPr>
              <a:t>Volunteer opportunities (50 </a:t>
            </a:r>
            <a:r>
              <a:rPr lang="en-US" sz="2400" b="1" dirty="0" err="1" smtClean="0">
                <a:solidFill>
                  <a:srgbClr val="1362D4"/>
                </a:solidFill>
              </a:rPr>
              <a:t>hr</a:t>
            </a:r>
            <a:r>
              <a:rPr lang="en-US" sz="2400" b="1" dirty="0" smtClean="0">
                <a:solidFill>
                  <a:srgbClr val="1362D4"/>
                </a:solidFill>
              </a:rPr>
              <a:t>/</a:t>
            </a:r>
            <a:r>
              <a:rPr lang="en-US" sz="2400" b="1" dirty="0" err="1" smtClean="0">
                <a:solidFill>
                  <a:srgbClr val="1362D4"/>
                </a:solidFill>
              </a:rPr>
              <a:t>yr</a:t>
            </a:r>
            <a:r>
              <a:rPr lang="en-US" sz="2400" b="1" dirty="0" smtClean="0">
                <a:solidFill>
                  <a:srgbClr val="1362D4"/>
                </a:solidFill>
              </a:rPr>
              <a:t>)</a:t>
            </a:r>
          </a:p>
          <a:p>
            <a:pPr marL="285750" indent="-285750">
              <a:buFont typeface="Arial" charset="0"/>
              <a:buChar char="•"/>
            </a:pPr>
            <a:endParaRPr lang="en-US" sz="2400" b="1" dirty="0">
              <a:solidFill>
                <a:srgbClr val="1362D4"/>
              </a:solidFill>
            </a:endParaRPr>
          </a:p>
          <a:p>
            <a:pPr marL="285750" indent="-285750">
              <a:buFont typeface="Arial" charset="0"/>
              <a:buChar char="•"/>
            </a:pPr>
            <a:r>
              <a:rPr lang="en-US" sz="2400" b="1" dirty="0" smtClean="0">
                <a:solidFill>
                  <a:srgbClr val="1362D4"/>
                </a:solidFill>
              </a:rPr>
              <a:t>Skill development workshops</a:t>
            </a:r>
          </a:p>
          <a:p>
            <a:pPr marL="285750" indent="-285750">
              <a:buFont typeface="Arial" charset="0"/>
              <a:buChar char="•"/>
            </a:pPr>
            <a:endParaRPr lang="en-US" sz="2400" b="1" dirty="0">
              <a:solidFill>
                <a:srgbClr val="1362D4"/>
              </a:solidFill>
            </a:endParaRPr>
          </a:p>
          <a:p>
            <a:pPr marL="285750" indent="-285750">
              <a:buFont typeface="Arial" charset="0"/>
              <a:buChar char="•"/>
            </a:pPr>
            <a:r>
              <a:rPr lang="en-US" sz="2400" b="1" dirty="0" smtClean="0">
                <a:solidFill>
                  <a:srgbClr val="1362D4"/>
                </a:solidFill>
              </a:rPr>
              <a:t>Speaker series/observational visits</a:t>
            </a:r>
          </a:p>
          <a:p>
            <a:pPr marL="285750" indent="-285750">
              <a:buFont typeface="Arial" charset="0"/>
              <a:buChar char="•"/>
            </a:pPr>
            <a:endParaRPr lang="en-US" sz="2400" b="1" dirty="0">
              <a:solidFill>
                <a:srgbClr val="1362D4"/>
              </a:solidFill>
            </a:endParaRPr>
          </a:p>
          <a:p>
            <a:pPr marL="285750" indent="-285750">
              <a:buFont typeface="Arial" charset="0"/>
              <a:buChar char="•"/>
            </a:pPr>
            <a:r>
              <a:rPr lang="en-US" sz="2400" b="1" dirty="0" smtClean="0">
                <a:solidFill>
                  <a:srgbClr val="1362D4"/>
                </a:solidFill>
              </a:rPr>
              <a:t>Mentorship</a:t>
            </a:r>
          </a:p>
          <a:p>
            <a:pPr marL="285750" indent="-285750">
              <a:buFont typeface="Arial" charset="0"/>
              <a:buChar char="•"/>
            </a:pPr>
            <a:endParaRPr lang="en-US" dirty="0">
              <a:solidFill>
                <a:srgbClr val="1362D4"/>
              </a:solidFill>
            </a:endParaRPr>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17523965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7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pic>
        <p:nvPicPr>
          <p:cNvPr id="173" name="Picture 3"/>
          <p:cNvPicPr/>
          <p:nvPr/>
        </p:nvPicPr>
        <p:blipFill>
          <a:blip r:embed="rId2"/>
          <a:stretch/>
        </p:blipFill>
        <p:spPr>
          <a:xfrm>
            <a:off x="0" y="0"/>
            <a:ext cx="9141480" cy="1140480"/>
          </a:xfrm>
          <a:prstGeom prst="rect">
            <a:avLst/>
          </a:prstGeom>
          <a:ln>
            <a:noFill/>
          </a:ln>
        </p:spPr>
      </p:pic>
      <p:sp>
        <p:nvSpPr>
          <p:cNvPr id="174"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75" name="CustomShape 4"/>
          <p:cNvSpPr/>
          <p:nvPr/>
        </p:nvSpPr>
        <p:spPr>
          <a:xfrm>
            <a:off x="244080" y="1845000"/>
            <a:ext cx="8596080" cy="4843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dirty="0"/>
          </a:p>
          <a:p>
            <a:pPr>
              <a:lnSpc>
                <a:spcPct val="100000"/>
              </a:lnSpc>
            </a:pPr>
            <a:endParaRPr dirty="0"/>
          </a:p>
        </p:txBody>
      </p:sp>
      <p:pic>
        <p:nvPicPr>
          <p:cNvPr id="2" name="Picture 1" descr="Kestrels as Cashcro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08683"/>
            <a:ext cx="5349875" cy="2985899"/>
          </a:xfrm>
          <a:prstGeom prst="rect">
            <a:avLst/>
          </a:prstGeom>
        </p:spPr>
      </p:pic>
      <p:sp>
        <p:nvSpPr>
          <p:cNvPr id="3" name="Rectangle 2"/>
          <p:cNvSpPr/>
          <p:nvPr/>
        </p:nvSpPr>
        <p:spPr>
          <a:xfrm>
            <a:off x="5548312" y="1140480"/>
            <a:ext cx="3595687" cy="1938992"/>
          </a:xfrm>
          <a:prstGeom prst="rect">
            <a:avLst/>
          </a:prstGeom>
        </p:spPr>
        <p:txBody>
          <a:bodyPr wrap="square">
            <a:spAutoFit/>
          </a:bodyPr>
          <a:lstStyle/>
          <a:p>
            <a:r>
              <a:rPr lang="en-US" sz="2400" b="1" dirty="0"/>
              <a:t>Kestrels as crop cops? It’s an award-winning idea</a:t>
            </a:r>
          </a:p>
          <a:p>
            <a:r>
              <a:rPr lang="en-US" sz="2400" dirty="0"/>
              <a:t>Thursday, November 17, 2016 | by </a:t>
            </a:r>
            <a:r>
              <a:rPr lang="en-US" sz="2400" u="sng" dirty="0">
                <a:hlinkClick r:id="rId4"/>
              </a:rPr>
              <a:t>Kaitlyn Little </a:t>
            </a:r>
          </a:p>
        </p:txBody>
      </p:sp>
      <p:sp>
        <p:nvSpPr>
          <p:cNvPr id="4" name="Rectangle 3"/>
          <p:cNvSpPr/>
          <p:nvPr/>
        </p:nvSpPr>
        <p:spPr>
          <a:xfrm>
            <a:off x="244080" y="4130365"/>
            <a:ext cx="8691563" cy="2031325"/>
          </a:xfrm>
          <a:prstGeom prst="rect">
            <a:avLst/>
          </a:prstGeom>
        </p:spPr>
        <p:txBody>
          <a:bodyPr wrap="square">
            <a:spAutoFit/>
          </a:bodyPr>
          <a:lstStyle/>
          <a:p>
            <a:r>
              <a:rPr lang="en-US" dirty="0"/>
              <a:t>A project involving Brock University researchers — in which kestrels protect orchards and vineyards from fruit-eating birds — has won a prestigious award from the Ontario government.</a:t>
            </a:r>
          </a:p>
          <a:p>
            <a:r>
              <a:rPr lang="en-US" dirty="0"/>
              <a:t>Each year Ontario growers lose more than $24-million worth of fruit to wild birds. Seeking ways to protect crops, the Ontario Fruit and Vegetable Growers’ Association (OFVGA) partnered with Brock researchers to install nesting boxes for the American kestrel near orchards and corn fields.</a:t>
            </a:r>
          </a:p>
        </p:txBody>
      </p:sp>
    </p:spTree>
    <p:extLst>
      <p:ext uri="{BB962C8B-B14F-4D97-AF65-F5344CB8AC3E}">
        <p14:creationId xmlns:p14="http://schemas.microsoft.com/office/powerpoint/2010/main" val="370595346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53"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sp>
        <p:nvSpPr>
          <p:cNvPr id="155"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56" name="CustomShape 4"/>
          <p:cNvSpPr/>
          <p:nvPr/>
        </p:nvSpPr>
        <p:spPr>
          <a:xfrm>
            <a:off x="611640" y="2853000"/>
            <a:ext cx="8062200" cy="252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dirty="0"/>
          </a:p>
        </p:txBody>
      </p:sp>
      <p:pic>
        <p:nvPicPr>
          <p:cNvPr id="2" name="Picture 1" descr="DSCN43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1479" cy="6858000"/>
          </a:xfrm>
          <a:prstGeom prst="rect">
            <a:avLst/>
          </a:prstGeom>
        </p:spPr>
      </p:pic>
      <p:sp>
        <p:nvSpPr>
          <p:cNvPr id="4" name="TextBox 3"/>
          <p:cNvSpPr txBox="1"/>
          <p:nvPr/>
        </p:nvSpPr>
        <p:spPr>
          <a:xfrm>
            <a:off x="3084492" y="5646546"/>
            <a:ext cx="6056987" cy="954107"/>
          </a:xfrm>
          <a:prstGeom prst="rect">
            <a:avLst/>
          </a:prstGeom>
          <a:noFill/>
        </p:spPr>
        <p:txBody>
          <a:bodyPr wrap="square" rtlCol="0">
            <a:spAutoFit/>
          </a:bodyPr>
          <a:lstStyle/>
          <a:p>
            <a:r>
              <a:rPr lang="en-US" sz="2800" dirty="0" smtClean="0">
                <a:solidFill>
                  <a:srgbClr val="CC0000"/>
                </a:solidFill>
                <a:effectLst>
                  <a:outerShdw blurRad="50800" dist="38100" dir="2700000" algn="tl" rotWithShape="0">
                    <a:prstClr val="black">
                      <a:alpha val="40000"/>
                    </a:prstClr>
                  </a:outerShdw>
                </a:effectLst>
              </a:rPr>
              <a:t>Our faculty members follow an open-door policy</a:t>
            </a:r>
            <a:endParaRPr lang="en-US" sz="2800" dirty="0">
              <a:solidFill>
                <a:srgbClr val="CC0000"/>
              </a:solidFill>
              <a:effectLst>
                <a:outerShdw blurRad="50800" dist="38100" dir="2700000" algn="tl" rotWithShape="0">
                  <a:prstClr val="black">
                    <a:alpha val="40000"/>
                  </a:prstClr>
                </a:outerShdw>
              </a:effectLst>
            </a:endParaRPr>
          </a:p>
        </p:txBody>
      </p:sp>
      <p:pic>
        <p:nvPicPr>
          <p:cNvPr id="3" name="Picture 2" descr="Brock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80" y="0"/>
            <a:ext cx="1592665" cy="921572"/>
          </a:xfrm>
          <a:prstGeom prst="rect">
            <a:avLst/>
          </a:prstGeom>
        </p:spPr>
      </p:pic>
    </p:spTree>
    <p:extLst>
      <p:ext uri="{BB962C8B-B14F-4D97-AF65-F5344CB8AC3E}">
        <p14:creationId xmlns:p14="http://schemas.microsoft.com/office/powerpoint/2010/main" val="21058477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a:spLocks noGrp="1"/>
          </p:cNvSpPr>
          <p:nvPr>
            <p:ph type="title"/>
          </p:nvPr>
        </p:nvSpPr>
        <p:spPr>
          <a:xfrm>
            <a:off x="0" y="446088"/>
            <a:ext cx="2714625" cy="735012"/>
          </a:xfrm>
        </p:spPr>
        <p:txBody>
          <a:bodyPr/>
          <a:lstStyle/>
          <a:p>
            <a:pPr algn="l"/>
            <a:r>
              <a:rPr lang="en-US" sz="1800" b="0" cap="none" dirty="0" smtClean="0">
                <a:solidFill>
                  <a:schemeClr val="bg1"/>
                </a:solidFill>
              </a:rPr>
              <a:t>Faculty of Mathematics </a:t>
            </a:r>
            <a:br>
              <a:rPr lang="en-US" sz="1800" b="0" cap="none" dirty="0" smtClean="0">
                <a:solidFill>
                  <a:schemeClr val="bg1"/>
                </a:solidFill>
              </a:rPr>
            </a:br>
            <a:r>
              <a:rPr lang="en-US" sz="1800" b="0" cap="none" dirty="0" smtClean="0">
                <a:solidFill>
                  <a:schemeClr val="bg1"/>
                </a:solidFill>
              </a:rPr>
              <a:t>and Science</a:t>
            </a:r>
            <a:endParaRPr lang="en-US" sz="1800" b="0" cap="none" dirty="0">
              <a:solidFill>
                <a:schemeClr val="bg1"/>
              </a:solidFill>
            </a:endParaRPr>
          </a:p>
        </p:txBody>
      </p:sp>
      <p:sp>
        <p:nvSpPr>
          <p:cNvPr id="29" name="Content Placeholder 2"/>
          <p:cNvSpPr txBox="1">
            <a:spLocks/>
          </p:cNvSpPr>
          <p:nvPr/>
        </p:nvSpPr>
        <p:spPr>
          <a:xfrm>
            <a:off x="0" y="2075453"/>
            <a:ext cx="4061637" cy="4744778"/>
          </a:xfrm>
          <a:prstGeom prst="rect">
            <a:avLst/>
          </a:prstGeom>
        </p:spPr>
        <p:txBody>
          <a:bodyPr vert="horz" lIns="91440" tIns="45720" rIns="91440" bIns="45720" rtlCol="0">
            <a:normAutofit fontScale="77500" lnSpcReduction="20000"/>
          </a:bodyPr>
          <a:lstStyle/>
          <a:p>
            <a:pPr marL="514350" marR="0" lvl="0" indent="-514350" algn="r" defTabSz="914400" rtl="0" eaLnBrk="1" fontAlgn="auto" latinLnBrk="0" hangingPunct="1">
              <a:lnSpc>
                <a:spcPct val="100000"/>
              </a:lnSpc>
              <a:spcBef>
                <a:spcPts val="0"/>
              </a:spcBef>
              <a:spcAft>
                <a:spcPts val="0"/>
              </a:spcAft>
              <a:buClrTx/>
              <a:buSzTx/>
              <a:buFont typeface="Arial"/>
              <a:buNone/>
              <a:tabLst/>
              <a:defRPr/>
            </a:pPr>
            <a:r>
              <a:rPr lang="en-US" sz="2600" b="1" dirty="0" smtClean="0">
                <a:latin typeface="Trebuchet MS"/>
                <a:cs typeface="Trebuchet MS"/>
              </a:rPr>
              <a:t>CURRICULAR</a:t>
            </a:r>
          </a:p>
          <a:p>
            <a:pPr marL="514350" marR="0" lvl="0" indent="-514350" algn="l" defTabSz="914400" rtl="0" eaLnBrk="1" fontAlgn="auto" latinLnBrk="0" hangingPunct="1">
              <a:lnSpc>
                <a:spcPct val="100000"/>
              </a:lnSpc>
              <a:spcBef>
                <a:spcPts val="0"/>
              </a:spcBef>
              <a:spcAft>
                <a:spcPts val="0"/>
              </a:spcAft>
              <a:buClrTx/>
              <a:buSzTx/>
              <a:buFont typeface="Arial"/>
              <a:buNone/>
              <a:tabLst/>
              <a:defRPr/>
            </a:pPr>
            <a:endParaRPr kumimoji="0" lang="en-US" sz="1300" b="1" i="0" u="none" strike="noStrike" kern="1200" cap="none" spc="0" normalizeH="0" baseline="0" noProof="0" dirty="0" smtClean="0">
              <a:ln>
                <a:noFill/>
              </a:ln>
              <a:solidFill>
                <a:srgbClr val="000000"/>
              </a:solidFill>
              <a:effectLst/>
              <a:uLnTx/>
              <a:uFillTx/>
              <a:latin typeface="Trebuchet MS"/>
              <a:ea typeface="+mn-ea"/>
              <a:cs typeface="Trebuchet MS"/>
            </a:endParaRPr>
          </a:p>
          <a:p>
            <a:pPr marL="514350" marR="0" lvl="0" indent="-514350" algn="r" defTabSz="914400" rtl="0" eaLnBrk="1" fontAlgn="auto" latinLnBrk="0" hangingPunct="1">
              <a:lnSpc>
                <a:spcPct val="140000"/>
              </a:lnSpc>
              <a:spcBef>
                <a:spcPts val="0"/>
              </a:spcBef>
              <a:spcAft>
                <a:spcPts val="0"/>
              </a:spcAft>
              <a:buClrTx/>
              <a:buSzTx/>
              <a:tabLst/>
              <a:defRPr/>
            </a:pPr>
            <a:r>
              <a:rPr lang="en-US" sz="2200" dirty="0" smtClean="0">
                <a:solidFill>
                  <a:srgbClr val="000000"/>
                </a:solidFill>
                <a:latin typeface="Trebuchet MS"/>
                <a:cs typeface="Trebuchet MS"/>
              </a:rPr>
              <a:t>Co-op</a:t>
            </a:r>
          </a:p>
          <a:p>
            <a:pPr marL="514350" marR="0" lvl="0" indent="-514350" algn="r" defTabSz="914400" rtl="0" eaLnBrk="1" fontAlgn="auto" latinLnBrk="0" hangingPunct="1">
              <a:lnSpc>
                <a:spcPct val="140000"/>
              </a:lnSpc>
              <a:spcBef>
                <a:spcPts val="0"/>
              </a:spcBef>
              <a:spcAft>
                <a:spcPts val="0"/>
              </a:spcAft>
              <a:buClrTx/>
              <a:buSzTx/>
              <a:tabLst/>
              <a:defRPr/>
            </a:pPr>
            <a:r>
              <a:rPr lang="en-US" sz="2200" dirty="0" smtClean="0">
                <a:solidFill>
                  <a:srgbClr val="000000"/>
                </a:solidFill>
                <a:latin typeface="Trebuchet MS"/>
                <a:cs typeface="Trebuchet MS"/>
              </a:rPr>
              <a:t>Conference Participation</a:t>
            </a:r>
          </a:p>
          <a:p>
            <a:pPr marL="514350" marR="0" lvl="0" indent="-514350" algn="r" defTabSz="914400" rtl="0" eaLnBrk="1" fontAlgn="auto" latinLnBrk="0" hangingPunct="1">
              <a:lnSpc>
                <a:spcPct val="140000"/>
              </a:lnSpc>
              <a:spcBef>
                <a:spcPts val="0"/>
              </a:spcBef>
              <a:spcAft>
                <a:spcPts val="0"/>
              </a:spcAft>
              <a:buClrTx/>
              <a:buSzTx/>
              <a:tabLst/>
              <a:defRPr/>
            </a:pPr>
            <a:r>
              <a:rPr lang="en-US" sz="2200" dirty="0" smtClean="0">
                <a:solidFill>
                  <a:srgbClr val="EF4135"/>
                </a:solidFill>
                <a:latin typeface="Trebuchet MS"/>
                <a:cs typeface="Trebuchet MS"/>
              </a:rPr>
              <a:t>Creative, Entrepreneurship or Design Project</a:t>
            </a:r>
          </a:p>
          <a:p>
            <a:pPr marL="514350" marR="0" lvl="0" indent="-514350" algn="r" defTabSz="914400" rtl="0" eaLnBrk="1" fontAlgn="auto" latinLnBrk="0" hangingPunct="1">
              <a:lnSpc>
                <a:spcPct val="140000"/>
              </a:lnSpc>
              <a:spcBef>
                <a:spcPts val="0"/>
              </a:spcBef>
              <a:spcAft>
                <a:spcPts val="0"/>
              </a:spcAft>
              <a:buClrTx/>
              <a:buSzTx/>
              <a:tabLst/>
              <a:defRPr/>
            </a:pPr>
            <a:r>
              <a:rPr lang="en-US" sz="2200" dirty="0" smtClean="0">
                <a:solidFill>
                  <a:srgbClr val="000000"/>
                </a:solidFill>
                <a:latin typeface="Trebuchet MS"/>
                <a:cs typeface="Trebuchet MS"/>
              </a:rPr>
              <a:t>Events</a:t>
            </a:r>
          </a:p>
          <a:p>
            <a:pPr marL="514350" marR="0" lvl="0" indent="-514350" algn="r" defTabSz="914400" rtl="0" eaLnBrk="1" fontAlgn="auto" latinLnBrk="0" hangingPunct="1">
              <a:lnSpc>
                <a:spcPct val="140000"/>
              </a:lnSpc>
              <a:spcBef>
                <a:spcPts val="0"/>
              </a:spcBef>
              <a:spcAft>
                <a:spcPts val="0"/>
              </a:spcAft>
              <a:buClrTx/>
              <a:buSzTx/>
              <a:tabLst/>
              <a:defRPr/>
            </a:pPr>
            <a:r>
              <a:rPr lang="en-US" sz="2200" dirty="0" smtClean="0">
                <a:solidFill>
                  <a:srgbClr val="000000"/>
                </a:solidFill>
                <a:latin typeface="Trebuchet MS"/>
                <a:cs typeface="Trebuchet MS"/>
              </a:rPr>
              <a:t>Research Project</a:t>
            </a:r>
          </a:p>
          <a:p>
            <a:pPr marL="514350" marR="0" lvl="0" indent="-514350" algn="r" defTabSz="914400" rtl="0" eaLnBrk="1" fontAlgn="auto" latinLnBrk="0" hangingPunct="1">
              <a:lnSpc>
                <a:spcPct val="140000"/>
              </a:lnSpc>
              <a:spcBef>
                <a:spcPts val="0"/>
              </a:spcBef>
              <a:spcAft>
                <a:spcPts val="0"/>
              </a:spcAft>
              <a:buClrTx/>
              <a:buSzTx/>
              <a:tabLst/>
              <a:defRPr/>
            </a:pPr>
            <a:r>
              <a:rPr lang="en-US" sz="2200" dirty="0" smtClean="0">
                <a:solidFill>
                  <a:srgbClr val="000000"/>
                </a:solidFill>
                <a:latin typeface="Trebuchet MS"/>
                <a:cs typeface="Trebuchet MS"/>
              </a:rPr>
              <a:t>Internship</a:t>
            </a:r>
          </a:p>
          <a:p>
            <a:pPr marL="514350" marR="0" lvl="0" indent="-514350" algn="r" defTabSz="914400" rtl="0" eaLnBrk="1" fontAlgn="auto" latinLnBrk="0" hangingPunct="1">
              <a:lnSpc>
                <a:spcPct val="140000"/>
              </a:lnSpc>
              <a:spcBef>
                <a:spcPts val="0"/>
              </a:spcBef>
              <a:spcAft>
                <a:spcPts val="0"/>
              </a:spcAft>
              <a:buClrTx/>
              <a:buSzTx/>
              <a:tabLst/>
              <a:defRPr/>
            </a:pPr>
            <a:r>
              <a:rPr lang="en-US" sz="2200" dirty="0" smtClean="0">
                <a:solidFill>
                  <a:srgbClr val="EF4135"/>
                </a:solidFill>
                <a:latin typeface="Trebuchet MS"/>
                <a:cs typeface="Trebuchet MS"/>
              </a:rPr>
              <a:t>Field Experience</a:t>
            </a:r>
          </a:p>
          <a:p>
            <a:pPr marL="514350" marR="0" lvl="0" indent="-514350" algn="r" defTabSz="914400" rtl="0" eaLnBrk="1" fontAlgn="auto" latinLnBrk="0" hangingPunct="1">
              <a:lnSpc>
                <a:spcPct val="140000"/>
              </a:lnSpc>
              <a:spcBef>
                <a:spcPts val="0"/>
              </a:spcBef>
              <a:spcAft>
                <a:spcPts val="0"/>
              </a:spcAft>
              <a:buClrTx/>
              <a:buSzTx/>
              <a:tabLst/>
              <a:defRPr/>
            </a:pPr>
            <a:r>
              <a:rPr lang="en-US" sz="2200" dirty="0" smtClean="0">
                <a:solidFill>
                  <a:srgbClr val="000000"/>
                </a:solidFill>
                <a:latin typeface="Trebuchet MS"/>
                <a:cs typeface="Trebuchet MS"/>
              </a:rPr>
              <a:t>	</a:t>
            </a:r>
            <a:r>
              <a:rPr lang="en-US" sz="1300" dirty="0" smtClean="0">
                <a:solidFill>
                  <a:srgbClr val="000000"/>
                </a:solidFill>
                <a:latin typeface="Trebuchet MS"/>
                <a:cs typeface="Trebuchet MS"/>
              </a:rPr>
              <a:t>(local/national/international, short/long-term)</a:t>
            </a:r>
          </a:p>
          <a:p>
            <a:pPr marL="514350" marR="0" lvl="0" indent="-514350" algn="r" defTabSz="914400" rtl="0" eaLnBrk="1" fontAlgn="auto" latinLnBrk="0" hangingPunct="1">
              <a:lnSpc>
                <a:spcPct val="140000"/>
              </a:lnSpc>
              <a:spcBef>
                <a:spcPts val="0"/>
              </a:spcBef>
              <a:spcAft>
                <a:spcPts val="0"/>
              </a:spcAft>
              <a:buClrTx/>
              <a:buSzTx/>
              <a:tabLst/>
              <a:defRPr/>
            </a:pPr>
            <a:r>
              <a:rPr lang="en-US" sz="2200" dirty="0" smtClean="0">
                <a:solidFill>
                  <a:srgbClr val="000000"/>
                </a:solidFill>
                <a:latin typeface="Trebuchet MS"/>
                <a:cs typeface="Trebuchet MS"/>
              </a:rPr>
              <a:t>Lab</a:t>
            </a:r>
          </a:p>
          <a:p>
            <a:pPr marL="514350" marR="0" lvl="0" indent="-514350" algn="r" defTabSz="914400" rtl="0" eaLnBrk="1" fontAlgn="auto" latinLnBrk="0" hangingPunct="1">
              <a:lnSpc>
                <a:spcPct val="140000"/>
              </a:lnSpc>
              <a:spcBef>
                <a:spcPts val="0"/>
              </a:spcBef>
              <a:spcAft>
                <a:spcPts val="0"/>
              </a:spcAft>
              <a:buClrTx/>
              <a:buSzTx/>
              <a:tabLst/>
              <a:defRPr/>
            </a:pPr>
            <a:r>
              <a:rPr lang="en-US" sz="2200" dirty="0" smtClean="0">
                <a:solidFill>
                  <a:srgbClr val="000000"/>
                </a:solidFill>
                <a:latin typeface="Trebuchet MS"/>
                <a:cs typeface="Trebuchet MS"/>
              </a:rPr>
              <a:t>Projects</a:t>
            </a:r>
          </a:p>
          <a:p>
            <a:pPr marL="514350" marR="0" lvl="0" indent="-514350" algn="r" defTabSz="914400" rtl="0" eaLnBrk="1" fontAlgn="auto" latinLnBrk="0" hangingPunct="1">
              <a:lnSpc>
                <a:spcPct val="140000"/>
              </a:lnSpc>
              <a:spcBef>
                <a:spcPts val="0"/>
              </a:spcBef>
              <a:spcAft>
                <a:spcPts val="0"/>
              </a:spcAft>
              <a:buClrTx/>
              <a:buSzTx/>
              <a:tabLst/>
              <a:defRPr/>
            </a:pPr>
            <a:r>
              <a:rPr lang="en-US" sz="2200" dirty="0" smtClean="0">
                <a:solidFill>
                  <a:srgbClr val="EF4135"/>
                </a:solidFill>
                <a:latin typeface="Trebuchet MS"/>
                <a:cs typeface="Trebuchet MS"/>
              </a:rPr>
              <a:t>Simulation and Experimentation</a:t>
            </a:r>
          </a:p>
          <a:p>
            <a:pPr marL="514350" marR="0" lvl="0" indent="-514350" algn="r" defTabSz="914400" rtl="0" eaLnBrk="1" fontAlgn="auto" latinLnBrk="0" hangingPunct="1">
              <a:lnSpc>
                <a:spcPct val="140000"/>
              </a:lnSpc>
              <a:spcBef>
                <a:spcPts val="0"/>
              </a:spcBef>
              <a:spcAft>
                <a:spcPts val="0"/>
              </a:spcAft>
              <a:buClrTx/>
              <a:buSzTx/>
              <a:tabLst/>
              <a:defRPr/>
            </a:pPr>
            <a:r>
              <a:rPr lang="en-US" sz="2200" dirty="0" smtClean="0">
                <a:solidFill>
                  <a:srgbClr val="000000"/>
                </a:solidFill>
                <a:latin typeface="Trebuchet MS"/>
                <a:cs typeface="Trebuchet MS"/>
              </a:rPr>
              <a:t>Service Learning</a:t>
            </a:r>
          </a:p>
          <a:p>
            <a:pPr marL="514350" marR="0" lvl="0" indent="-514350" algn="l" defTabSz="914400" rtl="0" eaLnBrk="1" fontAlgn="auto" latinLnBrk="0" hangingPunct="1">
              <a:lnSpc>
                <a:spcPct val="100000"/>
              </a:lnSpc>
              <a:spcBef>
                <a:spcPts val="0"/>
              </a:spcBef>
              <a:spcAft>
                <a:spcPts val="0"/>
              </a:spcAft>
              <a:buClrTx/>
              <a:buSzTx/>
              <a:buFont typeface="Arial"/>
              <a:buNone/>
              <a:tabLst/>
              <a:defRPr/>
            </a:pPr>
            <a:endParaRPr lang="en-US" sz="2400" dirty="0" smtClean="0">
              <a:solidFill>
                <a:srgbClr val="000000"/>
              </a:solidFill>
              <a:latin typeface="Trebuchet MS"/>
              <a:cs typeface="Trebuchet MS"/>
            </a:endParaRPr>
          </a:p>
        </p:txBody>
      </p:sp>
      <p:sp>
        <p:nvSpPr>
          <p:cNvPr id="35" name="Rectangle 34"/>
          <p:cNvSpPr/>
          <p:nvPr/>
        </p:nvSpPr>
        <p:spPr>
          <a:xfrm>
            <a:off x="4837814" y="2020889"/>
            <a:ext cx="4572000" cy="3597908"/>
          </a:xfrm>
          <a:prstGeom prst="rect">
            <a:avLst/>
          </a:prstGeom>
        </p:spPr>
        <p:txBody>
          <a:bodyPr>
            <a:spAutoFit/>
          </a:bodyPr>
          <a:lstStyle/>
          <a:p>
            <a:pPr marL="514350" lvl="0" indent="-514350" defTabSz="914400">
              <a:defRPr/>
            </a:pPr>
            <a:r>
              <a:rPr lang="en-US" sz="2000" b="1" dirty="0" smtClean="0">
                <a:latin typeface="Trebuchet MS"/>
                <a:cs typeface="Trebuchet MS"/>
              </a:rPr>
              <a:t>CO-CURRICULAR</a:t>
            </a:r>
          </a:p>
          <a:p>
            <a:pPr marL="514350" lvl="0" indent="-514350" defTabSz="914400">
              <a:defRPr/>
            </a:pPr>
            <a:endParaRPr lang="en-US" sz="1100" b="1" dirty="0" smtClean="0">
              <a:solidFill>
                <a:srgbClr val="000000"/>
              </a:solidFill>
              <a:latin typeface="Trebuchet MS"/>
              <a:cs typeface="Trebuchet MS"/>
            </a:endParaRPr>
          </a:p>
          <a:p>
            <a:pPr marL="514350" lvl="0" indent="-514350" defTabSz="914400">
              <a:lnSpc>
                <a:spcPct val="120000"/>
              </a:lnSpc>
              <a:defRPr/>
            </a:pPr>
            <a:r>
              <a:rPr lang="en-US" sz="1700" dirty="0" smtClean="0">
                <a:solidFill>
                  <a:srgbClr val="EF4135"/>
                </a:solidFill>
                <a:latin typeface="Trebuchet MS"/>
                <a:cs typeface="Trebuchet MS"/>
              </a:rPr>
              <a:t>Campus-wide Co-curriculum</a:t>
            </a:r>
          </a:p>
          <a:p>
            <a:pPr marL="514350" lvl="0" indent="-514350" defTabSz="914400">
              <a:lnSpc>
                <a:spcPct val="120000"/>
              </a:lnSpc>
              <a:defRPr/>
            </a:pPr>
            <a:endParaRPr lang="en-US" sz="400" dirty="0" smtClean="0">
              <a:solidFill>
                <a:srgbClr val="000000"/>
              </a:solidFill>
              <a:latin typeface="Trebuchet MS"/>
              <a:cs typeface="Trebuchet MS"/>
            </a:endParaRPr>
          </a:p>
          <a:p>
            <a:pPr marL="514350" lvl="0" indent="-514350" defTabSz="914400">
              <a:lnSpc>
                <a:spcPct val="120000"/>
              </a:lnSpc>
              <a:defRPr/>
            </a:pPr>
            <a:r>
              <a:rPr lang="en-US" sz="1700" dirty="0" smtClean="0">
                <a:solidFill>
                  <a:srgbClr val="000000"/>
                </a:solidFill>
                <a:latin typeface="Trebuchet MS"/>
                <a:cs typeface="Trebuchet MS"/>
              </a:rPr>
              <a:t>Formal, organized Brock activities</a:t>
            </a:r>
          </a:p>
          <a:p>
            <a:pPr marL="514350" lvl="0" indent="-514350" defTabSz="914400">
              <a:lnSpc>
                <a:spcPct val="120000"/>
              </a:lnSpc>
              <a:defRPr/>
            </a:pPr>
            <a:endParaRPr lang="en-US" sz="400" dirty="0" smtClean="0">
              <a:solidFill>
                <a:srgbClr val="000000"/>
              </a:solidFill>
              <a:latin typeface="Trebuchet MS"/>
              <a:cs typeface="Trebuchet MS"/>
            </a:endParaRPr>
          </a:p>
          <a:p>
            <a:pPr marL="514350" lvl="0" indent="-514350" defTabSz="914400">
              <a:lnSpc>
                <a:spcPct val="120000"/>
              </a:lnSpc>
              <a:defRPr/>
            </a:pPr>
            <a:r>
              <a:rPr lang="en-US" sz="1700" dirty="0" smtClean="0">
                <a:solidFill>
                  <a:srgbClr val="000000"/>
                </a:solidFill>
                <a:latin typeface="Trebuchet MS"/>
                <a:cs typeface="Trebuchet MS"/>
              </a:rPr>
              <a:t>Entrepreneurship &amp; Innovation</a:t>
            </a:r>
          </a:p>
          <a:p>
            <a:pPr marL="514350" lvl="0" indent="-514350" defTabSz="914400">
              <a:lnSpc>
                <a:spcPct val="120000"/>
              </a:lnSpc>
              <a:defRPr/>
            </a:pPr>
            <a:endParaRPr lang="en-US" sz="400" dirty="0" smtClean="0">
              <a:solidFill>
                <a:srgbClr val="000000"/>
              </a:solidFill>
              <a:latin typeface="Trebuchet MS"/>
              <a:cs typeface="Trebuchet MS"/>
            </a:endParaRPr>
          </a:p>
          <a:p>
            <a:pPr marL="514350" lvl="0" indent="-514350" defTabSz="914400">
              <a:lnSpc>
                <a:spcPct val="120000"/>
              </a:lnSpc>
              <a:defRPr/>
            </a:pPr>
            <a:r>
              <a:rPr lang="en-US" sz="1700" dirty="0" smtClean="0">
                <a:solidFill>
                  <a:srgbClr val="EF4135"/>
                </a:solidFill>
                <a:latin typeface="Trebuchet MS"/>
                <a:cs typeface="Trebuchet MS"/>
              </a:rPr>
              <a:t>Publication or Conference Presentation</a:t>
            </a:r>
          </a:p>
          <a:p>
            <a:pPr marL="514350" lvl="0" indent="-514350" defTabSz="914400">
              <a:lnSpc>
                <a:spcPct val="120000"/>
              </a:lnSpc>
              <a:defRPr/>
            </a:pPr>
            <a:endParaRPr lang="en-US" sz="400" dirty="0" smtClean="0">
              <a:solidFill>
                <a:srgbClr val="000000"/>
              </a:solidFill>
              <a:latin typeface="Trebuchet MS"/>
              <a:cs typeface="Trebuchet MS"/>
            </a:endParaRPr>
          </a:p>
          <a:p>
            <a:pPr marL="514350" lvl="0" indent="-514350" defTabSz="914400">
              <a:lnSpc>
                <a:spcPct val="120000"/>
              </a:lnSpc>
              <a:defRPr/>
            </a:pPr>
            <a:r>
              <a:rPr lang="en-US" sz="1700" dirty="0" smtClean="0">
                <a:solidFill>
                  <a:srgbClr val="000000"/>
                </a:solidFill>
                <a:latin typeface="Trebuchet MS"/>
                <a:cs typeface="Trebuchet MS"/>
              </a:rPr>
              <a:t>“Plus” Programs</a:t>
            </a:r>
          </a:p>
          <a:p>
            <a:pPr marL="514350" lvl="0" indent="-514350" defTabSz="914400">
              <a:lnSpc>
                <a:spcPct val="120000"/>
              </a:lnSpc>
              <a:defRPr/>
            </a:pPr>
            <a:endParaRPr lang="en-US" sz="400" dirty="0" smtClean="0">
              <a:solidFill>
                <a:srgbClr val="000000"/>
              </a:solidFill>
              <a:latin typeface="Trebuchet MS"/>
              <a:cs typeface="Trebuchet MS"/>
            </a:endParaRPr>
          </a:p>
          <a:p>
            <a:pPr marL="514350" lvl="0" indent="-514350" defTabSz="914400">
              <a:lnSpc>
                <a:spcPct val="120000"/>
              </a:lnSpc>
              <a:defRPr/>
            </a:pPr>
            <a:r>
              <a:rPr lang="en-US" sz="1700" dirty="0" smtClean="0">
                <a:solidFill>
                  <a:srgbClr val="000000"/>
                </a:solidFill>
                <a:latin typeface="Trebuchet MS"/>
                <a:cs typeface="Trebuchet MS"/>
              </a:rPr>
              <a:t>Study Aboard or Exchange</a:t>
            </a:r>
          </a:p>
          <a:p>
            <a:pPr marL="514350" lvl="0" indent="-514350" defTabSz="914400">
              <a:lnSpc>
                <a:spcPct val="120000"/>
              </a:lnSpc>
              <a:defRPr/>
            </a:pPr>
            <a:endParaRPr lang="en-US" sz="400" dirty="0" smtClean="0">
              <a:solidFill>
                <a:srgbClr val="000000"/>
              </a:solidFill>
              <a:latin typeface="Trebuchet MS"/>
              <a:cs typeface="Trebuchet MS"/>
            </a:endParaRPr>
          </a:p>
          <a:p>
            <a:pPr marL="514350" lvl="0" indent="-514350" defTabSz="914400">
              <a:lnSpc>
                <a:spcPct val="120000"/>
              </a:lnSpc>
              <a:defRPr/>
            </a:pPr>
            <a:r>
              <a:rPr lang="en-US" sz="1700" dirty="0" smtClean="0">
                <a:solidFill>
                  <a:srgbClr val="EF4135"/>
                </a:solidFill>
                <a:latin typeface="Trebuchet MS"/>
                <a:cs typeface="Trebuchet MS"/>
              </a:rPr>
              <a:t>Teaching and/or Research Assistantship</a:t>
            </a:r>
          </a:p>
          <a:p>
            <a:pPr marL="514350" lvl="0" indent="-514350" defTabSz="914400">
              <a:lnSpc>
                <a:spcPct val="120000"/>
              </a:lnSpc>
              <a:defRPr/>
            </a:pPr>
            <a:endParaRPr lang="en-US" sz="400" dirty="0" smtClean="0">
              <a:solidFill>
                <a:srgbClr val="000000"/>
              </a:solidFill>
              <a:latin typeface="Trebuchet MS"/>
              <a:cs typeface="Trebuchet MS"/>
            </a:endParaRPr>
          </a:p>
          <a:p>
            <a:pPr marL="514350" lvl="0" indent="-514350" defTabSz="914400">
              <a:lnSpc>
                <a:spcPct val="120000"/>
              </a:lnSpc>
              <a:defRPr/>
            </a:pPr>
            <a:r>
              <a:rPr lang="en-US" sz="1700" dirty="0" smtClean="0">
                <a:solidFill>
                  <a:srgbClr val="000000"/>
                </a:solidFill>
                <a:latin typeface="Trebuchet MS"/>
                <a:cs typeface="Trebuchet MS"/>
              </a:rPr>
              <a:t>VITAE</a:t>
            </a:r>
          </a:p>
        </p:txBody>
      </p:sp>
      <p:sp>
        <p:nvSpPr>
          <p:cNvPr id="2" name="Rectangle 1"/>
          <p:cNvSpPr/>
          <p:nvPr/>
        </p:nvSpPr>
        <p:spPr>
          <a:xfrm>
            <a:off x="1167063" y="1300490"/>
            <a:ext cx="7101624" cy="523220"/>
          </a:xfrm>
          <a:prstGeom prst="rect">
            <a:avLst/>
          </a:prstGeom>
        </p:spPr>
        <p:txBody>
          <a:bodyPr wrap="none">
            <a:spAutoFit/>
          </a:bodyPr>
          <a:lstStyle/>
          <a:p>
            <a:r>
              <a:rPr lang="en-US" sz="2800" b="1" dirty="0">
                <a:solidFill>
                  <a:srgbClr val="EF4135"/>
                </a:solidFill>
                <a:latin typeface="Trebuchet MS" panose="020B0603020202020204" pitchFamily="34" charset="0"/>
              </a:rPr>
              <a:t>Experiential Education in Math &amp; Science</a:t>
            </a:r>
            <a:endParaRPr lang="en-CA" sz="2800" b="1" dirty="0">
              <a:solidFill>
                <a:srgbClr val="EF4135"/>
              </a:solidFill>
              <a:latin typeface="Trebuchet MS" panose="020B0603020202020204" pitchFamily="34" charset="0"/>
            </a:endParaRPr>
          </a:p>
        </p:txBody>
      </p:sp>
      <p:cxnSp>
        <p:nvCxnSpPr>
          <p:cNvPr id="7" name="Straight Connector 6"/>
          <p:cNvCxnSpPr/>
          <p:nvPr/>
        </p:nvCxnSpPr>
        <p:spPr>
          <a:xfrm>
            <a:off x="4410545" y="2254662"/>
            <a:ext cx="0" cy="4037853"/>
          </a:xfrm>
          <a:prstGeom prst="line">
            <a:avLst/>
          </a:prstGeom>
          <a:ln>
            <a:solidFill>
              <a:srgbClr val="EF4135"/>
            </a:solidFill>
          </a:ln>
        </p:spPr>
        <p:style>
          <a:lnRef idx="2">
            <a:schemeClr val="accent1"/>
          </a:lnRef>
          <a:fillRef idx="0">
            <a:schemeClr val="accent1"/>
          </a:fillRef>
          <a:effectRef idx="1">
            <a:schemeClr val="accent1"/>
          </a:effectRef>
          <a:fontRef idx="minor">
            <a:schemeClr val="tx1"/>
          </a:fontRef>
        </p:style>
      </p:cxnSp>
      <p:pic>
        <p:nvPicPr>
          <p:cNvPr id="9" name="Picture 3"/>
          <p:cNvPicPr/>
          <p:nvPr/>
        </p:nvPicPr>
        <p:blipFill>
          <a:blip r:embed="rId2"/>
          <a:stretch/>
        </p:blipFill>
        <p:spPr>
          <a:xfrm>
            <a:off x="0" y="0"/>
            <a:ext cx="9141480" cy="1140480"/>
          </a:xfrm>
          <a:prstGeom prst="rect">
            <a:avLst/>
          </a:prstGeom>
          <a:ln>
            <a:noFill/>
          </a:ln>
        </p:spPr>
      </p:pic>
      <p:sp>
        <p:nvSpPr>
          <p:cNvPr id="3" name="Rectangle 2"/>
          <p:cNvSpPr/>
          <p:nvPr/>
        </p:nvSpPr>
        <p:spPr>
          <a:xfrm>
            <a:off x="460371" y="667276"/>
            <a:ext cx="2877335" cy="369332"/>
          </a:xfrm>
          <a:prstGeom prst="rect">
            <a:avLst/>
          </a:prstGeom>
        </p:spPr>
        <p:txBody>
          <a:bodyPr wrap="none">
            <a:spAutoFit/>
          </a:bodyPr>
          <a:lstStyle/>
          <a:p>
            <a:pPr>
              <a:lnSpc>
                <a:spcPct val="100000"/>
              </a:lnSpc>
            </a:pPr>
            <a:r>
              <a:rPr lang="en-US" dirty="0">
                <a:solidFill>
                  <a:srgbClr val="FFFFFF"/>
                </a:solidFill>
                <a:latin typeface="Trebuchet MS"/>
              </a:rPr>
              <a:t>Faculty of Math &amp; Science</a:t>
            </a:r>
            <a:endParaRPr lang="en-US" dirty="0"/>
          </a:p>
        </p:txBody>
      </p:sp>
    </p:spTree>
    <p:extLst>
      <p:ext uri="{BB962C8B-B14F-4D97-AF65-F5344CB8AC3E}">
        <p14:creationId xmlns:p14="http://schemas.microsoft.com/office/powerpoint/2010/main" val="4428710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ustomShape 1"/>
          <p:cNvSpPr/>
          <p:nvPr/>
        </p:nvSpPr>
        <p:spPr>
          <a:xfrm>
            <a:off x="204120" y="1628640"/>
            <a:ext cx="3813840" cy="4743360"/>
          </a:xfrm>
          <a:prstGeom prst="roundRect">
            <a:avLst>
              <a:gd name="adj" fmla="val 13776"/>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
        <p:nvSpPr>
          <p:cNvPr id="260" name="CustomShape 2"/>
          <p:cNvSpPr/>
          <p:nvPr/>
        </p:nvSpPr>
        <p:spPr>
          <a:xfrm>
            <a:off x="253080" y="1956960"/>
            <a:ext cx="3764520" cy="441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trike="noStrike">
                <a:solidFill>
                  <a:srgbClr val="000000"/>
                </a:solidFill>
                <a:latin typeface="Verdana"/>
                <a:ea typeface="DejaVu Sans"/>
              </a:rPr>
              <a:t>Come visit us in the </a:t>
            </a:r>
            <a:endParaRPr/>
          </a:p>
          <a:p>
            <a:pPr algn="ctr">
              <a:lnSpc>
                <a:spcPct val="100000"/>
              </a:lnSpc>
            </a:pPr>
            <a:r>
              <a:rPr lang="en-US" strike="noStrike">
                <a:solidFill>
                  <a:srgbClr val="000000"/>
                </a:solidFill>
                <a:latin typeface="Verdana"/>
                <a:ea typeface="DejaVu Sans"/>
              </a:rPr>
              <a:t>Mackenzie-Chown Complex </a:t>
            </a:r>
            <a:endParaRPr/>
          </a:p>
          <a:p>
            <a:pPr algn="ctr">
              <a:lnSpc>
                <a:spcPct val="100000"/>
              </a:lnSpc>
            </a:pPr>
            <a:r>
              <a:rPr lang="en-US" sz="3200" b="1" strike="noStrike">
                <a:solidFill>
                  <a:srgbClr val="000000"/>
                </a:solidFill>
                <a:latin typeface="Verdana"/>
                <a:ea typeface="DejaVu Sans"/>
              </a:rPr>
              <a:t>Block J</a:t>
            </a:r>
            <a:endParaRPr/>
          </a:p>
          <a:p>
            <a:pPr algn="ctr">
              <a:lnSpc>
                <a:spcPct val="100000"/>
              </a:lnSpc>
            </a:pPr>
            <a:r>
              <a:rPr lang="en-US" sz="3600" b="1" strike="noStrike">
                <a:solidFill>
                  <a:srgbClr val="000000"/>
                </a:solidFill>
                <a:latin typeface="Verdana"/>
                <a:ea typeface="DejaVu Sans"/>
              </a:rPr>
              <a:t>Room 434</a:t>
            </a:r>
            <a:endParaRPr/>
          </a:p>
          <a:p>
            <a:pPr algn="ctr">
              <a:lnSpc>
                <a:spcPct val="100000"/>
              </a:lnSpc>
            </a:pPr>
            <a:endParaRPr/>
          </a:p>
          <a:p>
            <a:pPr algn="ctr">
              <a:lnSpc>
                <a:spcPct val="100000"/>
              </a:lnSpc>
            </a:pPr>
            <a:r>
              <a:rPr lang="en-US" strike="noStrike">
                <a:solidFill>
                  <a:srgbClr val="000000"/>
                </a:solidFill>
                <a:latin typeface="Verdana"/>
                <a:ea typeface="DejaVu Sans"/>
              </a:rPr>
              <a:t>Contact: Neil Marshall</a:t>
            </a:r>
            <a:endParaRPr/>
          </a:p>
          <a:p>
            <a:pPr algn="ctr">
              <a:lnSpc>
                <a:spcPct val="100000"/>
              </a:lnSpc>
            </a:pPr>
            <a:r>
              <a:rPr lang="en-US" strike="noStrike">
                <a:solidFill>
                  <a:srgbClr val="000000"/>
                </a:solidFill>
                <a:latin typeface="Verdana"/>
                <a:ea typeface="DejaVu Sans"/>
              </a:rPr>
              <a:t>Room MC J429</a:t>
            </a:r>
            <a:endParaRPr/>
          </a:p>
          <a:p>
            <a:pPr algn="ctr">
              <a:lnSpc>
                <a:spcPct val="100000"/>
              </a:lnSpc>
            </a:pPr>
            <a:r>
              <a:rPr lang="en-US" strike="noStrike">
                <a:solidFill>
                  <a:srgbClr val="000000"/>
                </a:solidFill>
                <a:latin typeface="Verdana"/>
                <a:ea typeface="DejaVu Sans"/>
              </a:rPr>
              <a:t>Ext. 3138</a:t>
            </a:r>
            <a:endParaRPr/>
          </a:p>
          <a:p>
            <a:pPr algn="ctr">
              <a:lnSpc>
                <a:spcPct val="100000"/>
              </a:lnSpc>
            </a:pPr>
            <a:endParaRPr/>
          </a:p>
          <a:p>
            <a:pPr algn="ctr">
              <a:lnSpc>
                <a:spcPct val="100000"/>
              </a:lnSpc>
            </a:pPr>
            <a:r>
              <a:rPr lang="en-US" strike="noStrike">
                <a:solidFill>
                  <a:srgbClr val="000000"/>
                </a:solidFill>
                <a:latin typeface="Verdana"/>
                <a:ea typeface="DejaVu Sans"/>
              </a:rPr>
              <a:t>Visit:</a:t>
            </a:r>
            <a:endParaRPr/>
          </a:p>
          <a:p>
            <a:pPr algn="ctr">
              <a:lnSpc>
                <a:spcPct val="100000"/>
              </a:lnSpc>
            </a:pPr>
            <a:r>
              <a:rPr lang="en-US" strike="noStrike">
                <a:solidFill>
                  <a:srgbClr val="000000"/>
                </a:solidFill>
                <a:latin typeface="Verdana"/>
                <a:ea typeface="DejaVu Sans"/>
              </a:rPr>
              <a:t>www.brocku.ca/mathematics</a:t>
            </a:r>
            <a:endParaRPr/>
          </a:p>
          <a:p>
            <a:pPr algn="ctr">
              <a:lnSpc>
                <a:spcPct val="100000"/>
              </a:lnSpc>
            </a:pPr>
            <a:endParaRPr/>
          </a:p>
          <a:p>
            <a:pPr algn="ctr">
              <a:lnSpc>
                <a:spcPct val="100000"/>
              </a:lnSpc>
            </a:pPr>
            <a:r>
              <a:rPr lang="en-US" strike="noStrike">
                <a:solidFill>
                  <a:srgbClr val="000000"/>
                </a:solidFill>
                <a:latin typeface="Verdana"/>
                <a:ea typeface="DejaVu Sans"/>
              </a:rPr>
              <a:t>And follow the links to the MLC!</a:t>
            </a:r>
            <a:endParaRPr/>
          </a:p>
        </p:txBody>
      </p:sp>
      <p:pic>
        <p:nvPicPr>
          <p:cNvPr id="261" name="Content Placeholder 8"/>
          <p:cNvPicPr/>
          <p:nvPr/>
        </p:nvPicPr>
        <p:blipFill>
          <a:blip r:embed="rId3"/>
          <a:stretch/>
        </p:blipFill>
        <p:spPr>
          <a:xfrm>
            <a:off x="0" y="-27000"/>
            <a:ext cx="9141480" cy="1135800"/>
          </a:xfrm>
          <a:prstGeom prst="rect">
            <a:avLst/>
          </a:prstGeom>
          <a:ln>
            <a:noFill/>
          </a:ln>
        </p:spPr>
      </p:pic>
      <p:pic>
        <p:nvPicPr>
          <p:cNvPr id="262" name="Content Placeholder 2"/>
          <p:cNvPicPr/>
          <p:nvPr/>
        </p:nvPicPr>
        <p:blipFill>
          <a:blip r:embed="rId4"/>
          <a:stretch/>
        </p:blipFill>
        <p:spPr>
          <a:xfrm>
            <a:off x="4724280" y="1447920"/>
            <a:ext cx="3620520" cy="4828320"/>
          </a:xfrm>
          <a:prstGeom prst="rect">
            <a:avLst/>
          </a:prstGeom>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0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pic>
        <p:nvPicPr>
          <p:cNvPr id="210" name="Picture 3"/>
          <p:cNvPicPr/>
          <p:nvPr/>
        </p:nvPicPr>
        <p:blipFill>
          <a:blip r:embed="rId3"/>
          <a:stretch/>
        </p:blipFill>
        <p:spPr>
          <a:xfrm>
            <a:off x="0" y="0"/>
            <a:ext cx="9141480" cy="1140480"/>
          </a:xfrm>
          <a:prstGeom prst="rect">
            <a:avLst/>
          </a:prstGeom>
          <a:ln>
            <a:noFill/>
          </a:ln>
        </p:spPr>
      </p:pic>
      <p:sp>
        <p:nvSpPr>
          <p:cNvPr id="211"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pic>
        <p:nvPicPr>
          <p:cNvPr id="212" name="Picture 4"/>
          <p:cNvPicPr/>
          <p:nvPr/>
        </p:nvPicPr>
        <p:blipFill>
          <a:blip r:embed="rId4"/>
          <a:stretch/>
        </p:blipFill>
        <p:spPr>
          <a:xfrm>
            <a:off x="91440" y="1189080"/>
            <a:ext cx="4365000" cy="4021200"/>
          </a:xfrm>
          <a:prstGeom prst="rect">
            <a:avLst/>
          </a:prstGeom>
          <a:ln>
            <a:noFill/>
          </a:ln>
        </p:spPr>
      </p:pic>
      <p:sp>
        <p:nvSpPr>
          <p:cNvPr id="213" name="CustomShape 4"/>
          <p:cNvSpPr/>
          <p:nvPr/>
        </p:nvSpPr>
        <p:spPr>
          <a:xfrm>
            <a:off x="4023360" y="1554480"/>
            <a:ext cx="5393160" cy="156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400" b="1" strike="noStrike">
                <a:solidFill>
                  <a:srgbClr val="CC0000"/>
                </a:solidFill>
                <a:latin typeface="Trebuchet MS"/>
                <a:ea typeface="DejaVu Sans"/>
              </a:rPr>
              <a:t> </a:t>
            </a:r>
            <a:r>
              <a:rPr lang="en-US" sz="2800" b="1" strike="noStrike">
                <a:solidFill>
                  <a:srgbClr val="336600"/>
                </a:solidFill>
                <a:latin typeface="Trebuchet MS"/>
                <a:ea typeface="DejaVu Sans"/>
              </a:rPr>
              <a:t>A DESTINATION OF CHOICE</a:t>
            </a:r>
            <a:endParaRPr/>
          </a:p>
          <a:p>
            <a:pPr algn="ctr">
              <a:lnSpc>
                <a:spcPct val="100000"/>
              </a:lnSpc>
            </a:pPr>
            <a:endParaRPr/>
          </a:p>
        </p:txBody>
      </p:sp>
      <p:sp>
        <p:nvSpPr>
          <p:cNvPr id="214" name="CustomShape 5"/>
          <p:cNvSpPr/>
          <p:nvPr/>
        </p:nvSpPr>
        <p:spPr>
          <a:xfrm>
            <a:off x="4752360" y="4083480"/>
            <a:ext cx="4115520" cy="85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dirty="0">
                <a:solidFill>
                  <a:srgbClr val="990000"/>
                </a:solidFill>
                <a:latin typeface="Calibri"/>
                <a:ea typeface="DejaVu Sans"/>
              </a:rPr>
              <a:t>World Class Research on ZIKA:</a:t>
            </a:r>
            <a:r>
              <a:rPr lang="en-US" sz="2000" b="1" u="sng" strike="noStrike" dirty="0">
                <a:solidFill>
                  <a:srgbClr val="990000"/>
                </a:solidFill>
                <a:latin typeface="Calibri"/>
                <a:ea typeface="DejaVu Sans"/>
              </a:rPr>
              <a:t> </a:t>
            </a:r>
            <a:endParaRPr dirty="0"/>
          </a:p>
          <a:p>
            <a:pPr>
              <a:lnSpc>
                <a:spcPct val="100000"/>
              </a:lnSpc>
            </a:pPr>
            <a:r>
              <a:rPr lang="en-US" sz="2000" b="1" strike="noStrike" dirty="0">
                <a:solidFill>
                  <a:srgbClr val="193300"/>
                </a:solidFill>
                <a:latin typeface="Calibri"/>
                <a:ea typeface="DejaVu Sans"/>
              </a:rPr>
              <a:t>Student </a:t>
            </a:r>
            <a:r>
              <a:rPr lang="en-US" sz="2000" b="1" strike="noStrike" dirty="0" err="1">
                <a:solidFill>
                  <a:srgbClr val="193300"/>
                </a:solidFill>
                <a:latin typeface="Calibri"/>
                <a:ea typeface="DejaVu Sans"/>
              </a:rPr>
              <a:t>Darell</a:t>
            </a:r>
            <a:r>
              <a:rPr lang="en-US" sz="2000" b="1" strike="noStrike" dirty="0">
                <a:solidFill>
                  <a:srgbClr val="193300"/>
                </a:solidFill>
                <a:latin typeface="Calibri"/>
                <a:ea typeface="DejaVu Sans"/>
              </a:rPr>
              <a:t> </a:t>
            </a:r>
            <a:r>
              <a:rPr lang="en-US" sz="2000" b="1" strike="noStrike" dirty="0" err="1">
                <a:solidFill>
                  <a:srgbClr val="193300"/>
                </a:solidFill>
                <a:latin typeface="Calibri"/>
                <a:ea typeface="DejaVu Sans"/>
              </a:rPr>
              <a:t>Agbulos</a:t>
            </a:r>
            <a:endParaRPr dirty="0"/>
          </a:p>
          <a:p>
            <a:pPr>
              <a:lnSpc>
                <a:spcPct val="100000"/>
              </a:lnSpc>
            </a:pPr>
            <a:r>
              <a:rPr lang="en-US" sz="2000" b="1" strike="noStrike" dirty="0">
                <a:solidFill>
                  <a:srgbClr val="193300"/>
                </a:solidFill>
                <a:latin typeface="Calibri"/>
                <a:ea typeface="DejaVu Sans"/>
              </a:rPr>
              <a:t>Member of Prof. Fiona Hunter’s team</a:t>
            </a:r>
            <a:endParaRPr dirty="0"/>
          </a:p>
        </p:txBody>
      </p:sp>
      <p:sp>
        <p:nvSpPr>
          <p:cNvPr id="215" name="CustomShape 6"/>
          <p:cNvSpPr/>
          <p:nvPr/>
        </p:nvSpPr>
        <p:spPr>
          <a:xfrm>
            <a:off x="223200" y="5943600"/>
            <a:ext cx="3798360" cy="291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u="sng" strike="noStrike">
                <a:solidFill>
                  <a:srgbClr val="0000FF"/>
                </a:solidFill>
                <a:latin typeface="Calibri"/>
                <a:ea typeface="DejaVu Sans"/>
              </a:rPr>
              <a:t>http://www.brocku.ca/mathematics-science</a:t>
            </a:r>
            <a:endParaRPr/>
          </a:p>
        </p:txBody>
      </p:sp>
      <p:sp>
        <p:nvSpPr>
          <p:cNvPr id="216" name="CustomShape 7"/>
          <p:cNvSpPr/>
          <p:nvPr/>
        </p:nvSpPr>
        <p:spPr>
          <a:xfrm>
            <a:off x="5026680" y="5744520"/>
            <a:ext cx="1837440" cy="63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1" strike="noStrike">
                <a:solidFill>
                  <a:srgbClr val="000000"/>
                </a:solidFill>
                <a:latin typeface="Calibri"/>
                <a:ea typeface="DejaVu Sans"/>
              </a:rPr>
              <a:t>Dr. Shyamal Bose</a:t>
            </a:r>
            <a:endParaRPr/>
          </a:p>
          <a:p>
            <a:pPr>
              <a:lnSpc>
                <a:spcPct val="100000"/>
              </a:lnSpc>
            </a:pPr>
            <a:r>
              <a:rPr lang="en-US" sz="1200" b="1" strike="noStrike">
                <a:solidFill>
                  <a:srgbClr val="000000"/>
                </a:solidFill>
                <a:latin typeface="Calibri"/>
                <a:ea typeface="DejaVu Sans"/>
              </a:rPr>
              <a:t>Associate Dean</a:t>
            </a:r>
            <a:endParaRPr/>
          </a:p>
          <a:p>
            <a:pPr>
              <a:lnSpc>
                <a:spcPct val="100000"/>
              </a:lnSpc>
            </a:pPr>
            <a:r>
              <a:rPr lang="en-US" sz="1200" b="1" strike="noStrike">
                <a:solidFill>
                  <a:srgbClr val="000000"/>
                </a:solidFill>
                <a:latin typeface="Calibri"/>
                <a:ea typeface="DejaVu Sans"/>
              </a:rPr>
              <a:t>sbose@brocku.ca</a:t>
            </a:r>
            <a:endParaRPr/>
          </a:p>
        </p:txBody>
      </p:sp>
      <p:sp>
        <p:nvSpPr>
          <p:cNvPr id="217" name="CustomShape 8"/>
          <p:cNvSpPr/>
          <p:nvPr/>
        </p:nvSpPr>
        <p:spPr>
          <a:xfrm>
            <a:off x="6949440" y="5760720"/>
            <a:ext cx="1597680" cy="5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1" strike="noStrike">
                <a:solidFill>
                  <a:srgbClr val="000000"/>
                </a:solidFill>
                <a:latin typeface="Calibri"/>
                <a:ea typeface="DejaVu Sans"/>
              </a:rPr>
              <a:t>Heather Bellisario</a:t>
            </a:r>
            <a:endParaRPr/>
          </a:p>
          <a:p>
            <a:pPr>
              <a:lnSpc>
                <a:spcPct val="100000"/>
              </a:lnSpc>
            </a:pPr>
            <a:r>
              <a:rPr lang="en-US" sz="1200" b="1" strike="noStrike">
                <a:solidFill>
                  <a:srgbClr val="000000"/>
                </a:solidFill>
                <a:latin typeface="Calibri"/>
                <a:ea typeface="DejaVu Sans"/>
              </a:rPr>
              <a:t>Academic Advisor</a:t>
            </a:r>
            <a:endParaRPr/>
          </a:p>
          <a:p>
            <a:pPr>
              <a:lnSpc>
                <a:spcPct val="100000"/>
              </a:lnSpc>
            </a:pPr>
            <a:r>
              <a:rPr lang="en-US" sz="1200" b="1" strike="noStrike">
                <a:solidFill>
                  <a:srgbClr val="000000"/>
                </a:solidFill>
                <a:latin typeface="Calibri"/>
                <a:ea typeface="DejaVu Sans"/>
              </a:rPr>
              <a:t>hbellisario@brocku.ca</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53"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sp>
        <p:nvSpPr>
          <p:cNvPr id="155"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56" name="CustomShape 4"/>
          <p:cNvSpPr/>
          <p:nvPr/>
        </p:nvSpPr>
        <p:spPr>
          <a:xfrm>
            <a:off x="611640" y="2853000"/>
            <a:ext cx="8062200" cy="252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dirty="0"/>
          </a:p>
        </p:txBody>
      </p:sp>
      <p:pic>
        <p:nvPicPr>
          <p:cNvPr id="3" name="Picture 2" descr="DSCN43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695" y="-261214"/>
            <a:ext cx="9379695" cy="7119214"/>
          </a:xfrm>
          <a:prstGeom prst="rect">
            <a:avLst/>
          </a:prstGeom>
        </p:spPr>
      </p:pic>
      <p:sp>
        <p:nvSpPr>
          <p:cNvPr id="5" name="TextBox 4"/>
          <p:cNvSpPr txBox="1"/>
          <p:nvPr/>
        </p:nvSpPr>
        <p:spPr>
          <a:xfrm>
            <a:off x="223435" y="5038818"/>
            <a:ext cx="7662200" cy="1200329"/>
          </a:xfrm>
          <a:prstGeom prst="rect">
            <a:avLst/>
          </a:prstGeom>
          <a:noFill/>
        </p:spPr>
        <p:txBody>
          <a:bodyPr wrap="square" rtlCol="0">
            <a:spAutoFit/>
          </a:bodyPr>
          <a:lstStyle/>
          <a:p>
            <a:r>
              <a:rPr lang="en-US" sz="3600" dirty="0" smtClean="0">
                <a:solidFill>
                  <a:schemeClr val="accent2">
                    <a:lumMod val="20000"/>
                    <a:lumOff val="80000"/>
                  </a:schemeClr>
                </a:solidFill>
                <a:effectLst>
                  <a:outerShdw blurRad="50800" dist="38100" dir="2700000" algn="tl" rotWithShape="0">
                    <a:prstClr val="black">
                      <a:alpha val="40000"/>
                    </a:prstClr>
                  </a:outerShdw>
                </a:effectLst>
              </a:rPr>
              <a:t>They are always (almost always) accessible!</a:t>
            </a:r>
            <a:endParaRPr lang="en-US" sz="3600" dirty="0">
              <a:solidFill>
                <a:schemeClr val="accent2">
                  <a:lumMod val="20000"/>
                  <a:lumOff val="80000"/>
                </a:schemeClr>
              </a:solidFill>
              <a:effectLst>
                <a:outerShdw blurRad="50800" dist="38100" dir="2700000" algn="tl" rotWithShape="0">
                  <a:prstClr val="black">
                    <a:alpha val="40000"/>
                  </a:prstClr>
                </a:outerShdw>
              </a:effectLst>
            </a:endParaRPr>
          </a:p>
        </p:txBody>
      </p:sp>
      <p:sp>
        <p:nvSpPr>
          <p:cNvPr id="6" name="TextBox 5"/>
          <p:cNvSpPr txBox="1"/>
          <p:nvPr/>
        </p:nvSpPr>
        <p:spPr>
          <a:xfrm>
            <a:off x="5623344" y="3103920"/>
            <a:ext cx="3162040" cy="1569660"/>
          </a:xfrm>
          <a:prstGeom prst="rect">
            <a:avLst/>
          </a:prstGeom>
          <a:noFill/>
        </p:spPr>
        <p:txBody>
          <a:bodyPr wrap="square" rtlCol="0">
            <a:spAutoFit/>
          </a:bodyPr>
          <a:lstStyle/>
          <a:p>
            <a:r>
              <a:rPr lang="en-US" sz="2400" dirty="0" smtClean="0">
                <a:solidFill>
                  <a:schemeClr val="bg1"/>
                </a:solidFill>
                <a:effectLst>
                  <a:outerShdw blurRad="50800" dist="38100" dir="2700000" algn="tl" rotWithShape="0">
                    <a:prstClr val="black">
                      <a:alpha val="40000"/>
                    </a:prstClr>
                  </a:outerShdw>
                </a:effectLst>
              </a:rPr>
              <a:t>Physics Chair Prof. Ed </a:t>
            </a:r>
            <a:r>
              <a:rPr lang="en-US" sz="2400" dirty="0" err="1" smtClean="0">
                <a:solidFill>
                  <a:schemeClr val="bg1"/>
                </a:solidFill>
                <a:effectLst>
                  <a:outerShdw blurRad="50800" dist="38100" dir="2700000" algn="tl" rotWithShape="0">
                    <a:prstClr val="black">
                      <a:alpha val="40000"/>
                    </a:prstClr>
                  </a:outerShdw>
                </a:effectLst>
              </a:rPr>
              <a:t>Sternin</a:t>
            </a:r>
            <a:endParaRPr lang="en-US" sz="2400" dirty="0" smtClean="0">
              <a:solidFill>
                <a:schemeClr val="bg1"/>
              </a:solidFill>
              <a:effectLst>
                <a:outerShdw blurRad="50800" dist="38100" dir="2700000" algn="tl" rotWithShape="0">
                  <a:prstClr val="black">
                    <a:alpha val="40000"/>
                  </a:prstClr>
                </a:outerShdw>
              </a:effectLst>
            </a:endParaRPr>
          </a:p>
          <a:p>
            <a:r>
              <a:rPr lang="en-US" sz="2400" dirty="0" smtClean="0">
                <a:solidFill>
                  <a:schemeClr val="bg1"/>
                </a:solidFill>
                <a:effectLst>
                  <a:outerShdw blurRad="50800" dist="38100" dir="2700000" algn="tl" rotWithShape="0">
                    <a:prstClr val="black">
                      <a:alpha val="40000"/>
                    </a:prstClr>
                  </a:outerShdw>
                </a:effectLst>
              </a:rPr>
              <a:t>FMS Excellence in Teaching Award</a:t>
            </a:r>
            <a:endParaRPr lang="en-US" sz="2400" dirty="0">
              <a:solidFill>
                <a:schemeClr val="bg1"/>
              </a:solidFill>
              <a:effectLst>
                <a:outerShdw blurRad="50800" dist="38100" dir="2700000" algn="tl" rotWithShape="0">
                  <a:prstClr val="black">
                    <a:alpha val="40000"/>
                  </a:prstClr>
                </a:outerShdw>
              </a:effectLst>
            </a:endParaRPr>
          </a:p>
        </p:txBody>
      </p:sp>
      <p:pic>
        <p:nvPicPr>
          <p:cNvPr id="2" name="Picture 1" descr="Brock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695" y="-261214"/>
            <a:ext cx="1880693" cy="1088235"/>
          </a:xfrm>
          <a:prstGeom prst="rect">
            <a:avLst/>
          </a:prstGeom>
        </p:spPr>
      </p:pic>
    </p:spTree>
    <p:extLst>
      <p:ext uri="{BB962C8B-B14F-4D97-AF65-F5344CB8AC3E}">
        <p14:creationId xmlns:p14="http://schemas.microsoft.com/office/powerpoint/2010/main" val="38653975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457200" y="274680"/>
            <a:ext cx="8227440" cy="1140840"/>
          </a:xfrm>
          <a:prstGeom prst="rect">
            <a:avLst/>
          </a:prstGeom>
          <a:noFill/>
          <a:ln>
            <a:noFill/>
          </a:ln>
        </p:spPr>
        <p:style>
          <a:lnRef idx="0">
            <a:scrgbClr r="0" g="0" b="0"/>
          </a:lnRef>
          <a:fillRef idx="0">
            <a:scrgbClr r="0" g="0" b="0"/>
          </a:fillRef>
          <a:effectRef idx="0">
            <a:scrgbClr r="0" g="0" b="0"/>
          </a:effectRef>
          <a:fontRef idx="minor"/>
        </p:style>
      </p:sp>
      <p:sp>
        <p:nvSpPr>
          <p:cNvPr id="158" name="CustomShape 2"/>
          <p:cNvSpPr/>
          <p:nvPr/>
        </p:nvSpPr>
        <p:spPr>
          <a:xfrm>
            <a:off x="457200" y="1600200"/>
            <a:ext cx="8227440" cy="452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endParaRPr/>
          </a:p>
          <a:p>
            <a:pPr>
              <a:lnSpc>
                <a:spcPct val="100000"/>
              </a:lnSpc>
            </a:pPr>
            <a:endParaRPr/>
          </a:p>
        </p:txBody>
      </p:sp>
      <p:pic>
        <p:nvPicPr>
          <p:cNvPr id="159" name="Picture 3"/>
          <p:cNvPicPr/>
          <p:nvPr/>
        </p:nvPicPr>
        <p:blipFill>
          <a:blip r:embed="rId2"/>
          <a:stretch/>
        </p:blipFill>
        <p:spPr>
          <a:xfrm>
            <a:off x="0" y="0"/>
            <a:ext cx="9141840" cy="1140840"/>
          </a:xfrm>
          <a:prstGeom prst="rect">
            <a:avLst/>
          </a:prstGeom>
          <a:ln>
            <a:noFill/>
          </a:ln>
        </p:spPr>
      </p:pic>
      <p:sp>
        <p:nvSpPr>
          <p:cNvPr id="160" name="CustomShape 3"/>
          <p:cNvSpPr/>
          <p:nvPr/>
        </p:nvSpPr>
        <p:spPr>
          <a:xfrm>
            <a:off x="395640" y="561600"/>
            <a:ext cx="2374200" cy="514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61" name="CustomShape 4"/>
          <p:cNvSpPr/>
          <p:nvPr/>
        </p:nvSpPr>
        <p:spPr>
          <a:xfrm>
            <a:off x="611640" y="2853000"/>
            <a:ext cx="8062560" cy="2526480"/>
          </a:xfrm>
          <a:prstGeom prst="rect">
            <a:avLst/>
          </a:prstGeom>
          <a:noFill/>
          <a:ln>
            <a:noFill/>
          </a:ln>
        </p:spPr>
        <p:style>
          <a:lnRef idx="0">
            <a:scrgbClr r="0" g="0" b="0"/>
          </a:lnRef>
          <a:fillRef idx="0">
            <a:scrgbClr r="0" g="0" b="0"/>
          </a:fillRef>
          <a:effectRef idx="0">
            <a:scrgbClr r="0" g="0" b="0"/>
          </a:effectRef>
          <a:fontRef idx="minor"/>
        </p:style>
      </p:sp>
      <p:sp>
        <p:nvSpPr>
          <p:cNvPr id="162" name="TextShape 5"/>
          <p:cNvSpPr txBox="1"/>
          <p:nvPr/>
        </p:nvSpPr>
        <p:spPr>
          <a:xfrm>
            <a:off x="4626312" y="4655441"/>
            <a:ext cx="4328805" cy="1448078"/>
          </a:xfrm>
          <a:prstGeom prst="rect">
            <a:avLst/>
          </a:prstGeom>
          <a:noFill/>
          <a:ln>
            <a:noFill/>
          </a:ln>
        </p:spPr>
        <p:txBody>
          <a:bodyPr lIns="90000" tIns="45000" rIns="90000" bIns="45000"/>
          <a:lstStyle/>
          <a:p>
            <a:pPr>
              <a:lnSpc>
                <a:spcPct val="100000"/>
              </a:lnSpc>
            </a:pPr>
            <a:r>
              <a:rPr lang="en-US" sz="2400" b="1" dirty="0">
                <a:solidFill>
                  <a:srgbClr val="FF0000"/>
                </a:solidFill>
                <a:effectLst>
                  <a:outerShdw blurRad="50800" dist="38100" dir="2700000" algn="tl" rotWithShape="0">
                    <a:prstClr val="black">
                      <a:alpha val="40000"/>
                    </a:prstClr>
                  </a:outerShdw>
                </a:effectLst>
                <a:latin typeface="Calibri"/>
              </a:rPr>
              <a:t>World Class Research on ZIKA:</a:t>
            </a:r>
            <a:r>
              <a:rPr lang="en-US" sz="2400" b="1" u="sng" dirty="0">
                <a:solidFill>
                  <a:srgbClr val="FF0000"/>
                </a:solidFill>
                <a:effectLst>
                  <a:outerShdw blurRad="50800" dist="38100" dir="2700000" algn="tl" rotWithShape="0">
                    <a:prstClr val="black">
                      <a:alpha val="40000"/>
                    </a:prstClr>
                  </a:outerShdw>
                </a:effectLst>
                <a:latin typeface="Calibri"/>
              </a:rPr>
              <a:t> </a:t>
            </a:r>
            <a:endParaRPr lang="en-US" sz="2400" dirty="0">
              <a:solidFill>
                <a:srgbClr val="FF0000"/>
              </a:solidFill>
              <a:effectLst>
                <a:outerShdw blurRad="50800" dist="38100" dir="2700000" algn="tl" rotWithShape="0">
                  <a:prstClr val="black">
                    <a:alpha val="40000"/>
                  </a:prstClr>
                </a:outerShdw>
              </a:effectLst>
            </a:endParaRPr>
          </a:p>
          <a:p>
            <a:pPr>
              <a:lnSpc>
                <a:spcPct val="100000"/>
              </a:lnSpc>
            </a:pPr>
            <a:r>
              <a:rPr lang="en-US" sz="2400" b="1" dirty="0">
                <a:solidFill>
                  <a:srgbClr val="193300"/>
                </a:solidFill>
                <a:effectLst>
                  <a:outerShdw blurRad="50800" dist="38100" dir="2700000" algn="tl" rotWithShape="0">
                    <a:prstClr val="black">
                      <a:alpha val="40000"/>
                    </a:prstClr>
                  </a:outerShdw>
                </a:effectLst>
                <a:latin typeface="Calibri"/>
              </a:rPr>
              <a:t>Student </a:t>
            </a:r>
            <a:r>
              <a:rPr lang="en-US" sz="2400" b="1" dirty="0" err="1">
                <a:solidFill>
                  <a:srgbClr val="193300"/>
                </a:solidFill>
                <a:effectLst>
                  <a:outerShdw blurRad="50800" dist="38100" dir="2700000" algn="tl" rotWithShape="0">
                    <a:prstClr val="black">
                      <a:alpha val="40000"/>
                    </a:prstClr>
                  </a:outerShdw>
                </a:effectLst>
                <a:latin typeface="Calibri"/>
              </a:rPr>
              <a:t>Darell</a:t>
            </a:r>
            <a:r>
              <a:rPr lang="en-US" sz="2400" b="1" dirty="0">
                <a:solidFill>
                  <a:srgbClr val="193300"/>
                </a:solidFill>
                <a:effectLst>
                  <a:outerShdw blurRad="50800" dist="38100" dir="2700000" algn="tl" rotWithShape="0">
                    <a:prstClr val="black">
                      <a:alpha val="40000"/>
                    </a:prstClr>
                  </a:outerShdw>
                </a:effectLst>
                <a:latin typeface="Calibri"/>
              </a:rPr>
              <a:t> </a:t>
            </a:r>
            <a:r>
              <a:rPr lang="en-US" sz="2400" b="1" dirty="0" err="1">
                <a:solidFill>
                  <a:srgbClr val="193300"/>
                </a:solidFill>
                <a:effectLst>
                  <a:outerShdw blurRad="50800" dist="38100" dir="2700000" algn="tl" rotWithShape="0">
                    <a:prstClr val="black">
                      <a:alpha val="40000"/>
                    </a:prstClr>
                  </a:outerShdw>
                </a:effectLst>
                <a:latin typeface="Calibri"/>
              </a:rPr>
              <a:t>Agbulos</a:t>
            </a:r>
            <a:endParaRPr lang="en-US" sz="2400" dirty="0">
              <a:effectLst>
                <a:outerShdw blurRad="50800" dist="38100" dir="2700000" algn="tl" rotWithShape="0">
                  <a:prstClr val="black">
                    <a:alpha val="40000"/>
                  </a:prstClr>
                </a:outerShdw>
              </a:effectLst>
            </a:endParaRPr>
          </a:p>
          <a:p>
            <a:pPr>
              <a:lnSpc>
                <a:spcPct val="100000"/>
              </a:lnSpc>
            </a:pPr>
            <a:r>
              <a:rPr lang="en-US" sz="2400" b="1" dirty="0">
                <a:solidFill>
                  <a:srgbClr val="193300"/>
                </a:solidFill>
                <a:effectLst>
                  <a:outerShdw blurRad="50800" dist="38100" dir="2700000" algn="tl" rotWithShape="0">
                    <a:prstClr val="black">
                      <a:alpha val="40000"/>
                    </a:prstClr>
                  </a:outerShdw>
                </a:effectLst>
                <a:latin typeface="Calibri"/>
              </a:rPr>
              <a:t>Member of Prof. Fiona Hunter’s team</a:t>
            </a:r>
            <a:endParaRPr lang="en-US" sz="2400" dirty="0">
              <a:effectLst>
                <a:outerShdw blurRad="50800" dist="38100" dir="2700000" algn="tl" rotWithShape="0">
                  <a:prstClr val="black">
                    <a:alpha val="40000"/>
                  </a:prstClr>
                </a:outerShdw>
              </a:effectLst>
            </a:endParaRPr>
          </a:p>
        </p:txBody>
      </p:sp>
      <p:sp>
        <p:nvSpPr>
          <p:cNvPr id="2" name="TextBox 1"/>
          <p:cNvSpPr txBox="1"/>
          <p:nvPr/>
        </p:nvSpPr>
        <p:spPr>
          <a:xfrm>
            <a:off x="198153" y="1374373"/>
            <a:ext cx="8945847" cy="954107"/>
          </a:xfrm>
          <a:prstGeom prst="rect">
            <a:avLst/>
          </a:prstGeom>
          <a:noFill/>
        </p:spPr>
        <p:txBody>
          <a:bodyPr wrap="square" rtlCol="0">
            <a:spAutoFit/>
          </a:bodyPr>
          <a:lstStyle/>
          <a:p>
            <a:r>
              <a:rPr lang="en-US" sz="2800" dirty="0" smtClean="0">
                <a:effectLst>
                  <a:outerShdw blurRad="50800" dist="38100" dir="2700000" algn="tl" rotWithShape="0">
                    <a:prstClr val="black">
                      <a:alpha val="40000"/>
                    </a:prstClr>
                  </a:outerShdw>
                </a:effectLst>
              </a:rPr>
              <a:t>Wide range of research opportunities available to undergraduate and graduate students</a:t>
            </a:r>
            <a:endParaRPr lang="en-US" sz="2800" dirty="0">
              <a:effectLst>
                <a:outerShdw blurRad="50800" dist="38100" dir="2700000" algn="tl" rotWithShape="0">
                  <a:prstClr val="black">
                    <a:alpha val="40000"/>
                  </a:prstClr>
                </a:outerShdw>
              </a:effectLst>
            </a:endParaRPr>
          </a:p>
        </p:txBody>
      </p:sp>
      <p:pic>
        <p:nvPicPr>
          <p:cNvPr id="10" name="Picture 4"/>
          <p:cNvPicPr/>
          <p:nvPr/>
        </p:nvPicPr>
        <p:blipFill>
          <a:blip r:embed="rId3"/>
          <a:stretch/>
        </p:blipFill>
        <p:spPr>
          <a:xfrm>
            <a:off x="120512" y="2615574"/>
            <a:ext cx="4357047" cy="3716314"/>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7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p:txBody>
      </p:sp>
      <p:sp>
        <p:nvSpPr>
          <p:cNvPr id="174" name="CustomShape 3"/>
          <p:cNvSpPr/>
          <p:nvPr/>
        </p:nvSpPr>
        <p:spPr>
          <a:xfrm>
            <a:off x="395640" y="561600"/>
            <a:ext cx="2373840" cy="51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strike="noStrike">
                <a:solidFill>
                  <a:srgbClr val="FFFFFF"/>
                </a:solidFill>
                <a:latin typeface="Trebuchet MS"/>
                <a:ea typeface="DejaVu Sans"/>
              </a:rPr>
              <a:t>Faculty of Math &amp; Science</a:t>
            </a:r>
            <a:endParaRPr/>
          </a:p>
        </p:txBody>
      </p:sp>
      <p:sp>
        <p:nvSpPr>
          <p:cNvPr id="175" name="CustomShape 4"/>
          <p:cNvSpPr/>
          <p:nvPr/>
        </p:nvSpPr>
        <p:spPr>
          <a:xfrm>
            <a:off x="244080" y="1845000"/>
            <a:ext cx="8596080" cy="4843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endParaRPr dirty="0"/>
          </a:p>
          <a:p>
            <a:pPr>
              <a:lnSpc>
                <a:spcPct val="100000"/>
              </a:lnSpc>
            </a:pPr>
            <a:endParaRPr dirty="0"/>
          </a:p>
          <a:p>
            <a:pPr>
              <a:lnSpc>
                <a:spcPct val="100000"/>
              </a:lnSpc>
            </a:pPr>
            <a:endParaRPr dirty="0"/>
          </a:p>
        </p:txBody>
      </p:sp>
      <p:pic>
        <p:nvPicPr>
          <p:cNvPr id="2" name="Picture 1" descr="BBCNews_62831601_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4166"/>
            <a:ext cx="7341395" cy="4129536"/>
          </a:xfrm>
          <a:prstGeom prst="rect">
            <a:avLst/>
          </a:prstGeom>
        </p:spPr>
      </p:pic>
      <p:sp>
        <p:nvSpPr>
          <p:cNvPr id="3" name="Rectangle 2"/>
          <p:cNvSpPr/>
          <p:nvPr/>
        </p:nvSpPr>
        <p:spPr>
          <a:xfrm>
            <a:off x="153360" y="4276829"/>
            <a:ext cx="7444056" cy="1200328"/>
          </a:xfrm>
          <a:prstGeom prst="rect">
            <a:avLst/>
          </a:prstGeom>
        </p:spPr>
        <p:txBody>
          <a:bodyPr wrap="square">
            <a:spAutoFit/>
          </a:bodyPr>
          <a:lstStyle/>
          <a:p>
            <a:r>
              <a:rPr lang="en-US" sz="2400" dirty="0">
                <a:effectLst>
                  <a:outerShdw blurRad="50800" dist="38100" dir="2700000" algn="tl" rotWithShape="0">
                    <a:prstClr val="black">
                      <a:alpha val="40000"/>
                    </a:prstClr>
                  </a:outerShdw>
                </a:effectLst>
              </a:rPr>
              <a:t>Lee </a:t>
            </a:r>
            <a:r>
              <a:rPr lang="en-US" sz="2400" dirty="0" err="1">
                <a:effectLst>
                  <a:outerShdw blurRad="50800" dist="38100" dir="2700000" algn="tl" rotWithShape="0">
                    <a:prstClr val="black">
                      <a:alpha val="40000"/>
                    </a:prstClr>
                  </a:outerShdw>
                </a:effectLst>
              </a:rPr>
              <a:t>Rozema</a:t>
            </a:r>
            <a:r>
              <a:rPr lang="en-US" sz="2400" dirty="0">
                <a:effectLst>
                  <a:outerShdw blurRad="50800" dist="38100" dir="2700000" algn="tl" rotWithShape="0">
                    <a:prstClr val="black">
                      <a:alpha val="40000"/>
                    </a:prstClr>
                  </a:outerShdw>
                </a:effectLst>
              </a:rPr>
              <a:t>, BSc'08, is testing the Heisenberg uncertainty principle, and made the cover </a:t>
            </a:r>
            <a:r>
              <a:rPr lang="en-US" sz="2400" dirty="0" smtClean="0">
                <a:effectLst>
                  <a:outerShdw blurRad="50800" dist="38100" dir="2700000" algn="tl" rotWithShape="0">
                    <a:prstClr val="black">
                      <a:alpha val="40000"/>
                    </a:prstClr>
                  </a:outerShdw>
                </a:effectLst>
              </a:rPr>
              <a:t>of BBC </a:t>
            </a:r>
            <a:r>
              <a:rPr lang="en-US" sz="2400" dirty="0">
                <a:effectLst>
                  <a:outerShdw blurRad="50800" dist="38100" dir="2700000" algn="tl" rotWithShape="0">
                    <a:prstClr val="black">
                      <a:alpha val="40000"/>
                    </a:prstClr>
                  </a:outerShdw>
                </a:effectLst>
              </a:rPr>
              <a:t>Science &amp; Environment News, 2012.09.07 </a:t>
            </a:r>
          </a:p>
        </p:txBody>
      </p:sp>
      <p:sp>
        <p:nvSpPr>
          <p:cNvPr id="4" name="Rectangle 3"/>
          <p:cNvSpPr/>
          <p:nvPr/>
        </p:nvSpPr>
        <p:spPr>
          <a:xfrm>
            <a:off x="153360" y="5699175"/>
            <a:ext cx="6554160" cy="369332"/>
          </a:xfrm>
          <a:prstGeom prst="rect">
            <a:avLst/>
          </a:prstGeom>
        </p:spPr>
        <p:txBody>
          <a:bodyPr wrap="square">
            <a:spAutoFit/>
          </a:bodyPr>
          <a:lstStyle/>
          <a:p>
            <a:r>
              <a:rPr lang="en-US" dirty="0">
                <a:hlinkClick r:id="rId3"/>
              </a:rPr>
              <a:t>http://</a:t>
            </a:r>
            <a:r>
              <a:rPr lang="en-US" dirty="0" err="1">
                <a:hlinkClick r:id="rId3"/>
              </a:rPr>
              <a:t>www.bbc.com</a:t>
            </a:r>
            <a:r>
              <a:rPr lang="en-US" dirty="0">
                <a:hlinkClick r:id="rId3"/>
              </a:rPr>
              <a:t>/news/science-environment-19489385</a:t>
            </a:r>
            <a:endParaRPr lang="en-US" dirty="0"/>
          </a:p>
        </p:txBody>
      </p:sp>
      <p:sp>
        <p:nvSpPr>
          <p:cNvPr id="7" name="TextBox 6"/>
          <p:cNvSpPr txBox="1"/>
          <p:nvPr/>
        </p:nvSpPr>
        <p:spPr>
          <a:xfrm>
            <a:off x="7425516" y="193354"/>
            <a:ext cx="1493468" cy="369332"/>
          </a:xfrm>
          <a:prstGeom prst="rect">
            <a:avLst/>
          </a:prstGeom>
          <a:noFill/>
        </p:spPr>
        <p:txBody>
          <a:bodyPr wrap="none" rtlCol="0">
            <a:spAutoFit/>
          </a:bodyPr>
          <a:lstStyle/>
          <a:p>
            <a:r>
              <a:rPr lang="en-US" dirty="0" smtClean="0">
                <a:effectLst>
                  <a:outerShdw blurRad="50800" dist="38100" dir="2700000" algn="tl" rotWithShape="0">
                    <a:prstClr val="black">
                      <a:alpha val="40000"/>
                    </a:prstClr>
                  </a:outerShdw>
                </a:effectLst>
              </a:rPr>
              <a:t>Lee </a:t>
            </a:r>
            <a:r>
              <a:rPr lang="en-US" dirty="0" err="1" smtClean="0">
                <a:effectLst>
                  <a:outerShdw blurRad="50800" dist="38100" dir="2700000" algn="tl" rotWithShape="0">
                    <a:prstClr val="black">
                      <a:alpha val="40000"/>
                    </a:prstClr>
                  </a:outerShdw>
                </a:effectLst>
              </a:rPr>
              <a:t>Rozema</a:t>
            </a:r>
            <a:endParaRPr lang="en-US" dirty="0">
              <a:effectLst>
                <a:outerShdw blurRad="50800" dist="38100" dir="2700000" algn="tl" rotWithShape="0">
                  <a:prstClr val="black">
                    <a:alpha val="40000"/>
                  </a:prstClr>
                </a:outerShdw>
              </a:effectLst>
            </a:endParaRPr>
          </a:p>
        </p:txBody>
      </p:sp>
      <p:cxnSp>
        <p:nvCxnSpPr>
          <p:cNvPr id="8" name="Straight Arrow Connector 7"/>
          <p:cNvCxnSpPr/>
          <p:nvPr/>
        </p:nvCxnSpPr>
        <p:spPr>
          <a:xfrm flipH="1">
            <a:off x="5747590" y="407911"/>
            <a:ext cx="16779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5" name="Picture 4" descr="Brock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9648" y="5669280"/>
            <a:ext cx="2054352" cy="1188720"/>
          </a:xfrm>
          <a:prstGeom prst="rect">
            <a:avLst/>
          </a:prstGeom>
        </p:spPr>
      </p:pic>
      <p:sp>
        <p:nvSpPr>
          <p:cNvPr id="6" name="TextBox 5"/>
          <p:cNvSpPr txBox="1"/>
          <p:nvPr/>
        </p:nvSpPr>
        <p:spPr>
          <a:xfrm>
            <a:off x="222496" y="137175"/>
            <a:ext cx="3095719" cy="369332"/>
          </a:xfrm>
          <a:prstGeom prst="rect">
            <a:avLst/>
          </a:prstGeom>
          <a:noFill/>
        </p:spPr>
        <p:txBody>
          <a:bodyPr wrap="none" rtlCol="0">
            <a:spAutoFit/>
          </a:bodyPr>
          <a:lstStyle/>
          <a:p>
            <a:r>
              <a:rPr lang="en-US" dirty="0" smtClean="0">
                <a:solidFill>
                  <a:schemeClr val="bg1"/>
                </a:solidFill>
              </a:rPr>
              <a:t>Faculty of Math and Science</a:t>
            </a:r>
            <a:endParaRPr lang="en-US" dirty="0">
              <a:solidFill>
                <a:schemeClr val="bg1"/>
              </a:solidFill>
            </a:endParaRPr>
          </a:p>
        </p:txBody>
      </p:sp>
    </p:spTree>
    <p:extLst>
      <p:ext uri="{BB962C8B-B14F-4D97-AF65-F5344CB8AC3E}">
        <p14:creationId xmlns:p14="http://schemas.microsoft.com/office/powerpoint/2010/main" val="171870588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quardt-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807" y="3720181"/>
            <a:ext cx="2629941" cy="2999933"/>
          </a:xfrm>
          <a:prstGeom prst="rect">
            <a:avLst/>
          </a:prstGeom>
        </p:spPr>
      </p:pic>
      <p:sp>
        <p:nvSpPr>
          <p:cNvPr id="5" name="TextBox 4"/>
          <p:cNvSpPr txBox="1"/>
          <p:nvPr/>
        </p:nvSpPr>
        <p:spPr>
          <a:xfrm>
            <a:off x="4558549" y="956820"/>
            <a:ext cx="3856142" cy="1292662"/>
          </a:xfrm>
          <a:prstGeom prst="rect">
            <a:avLst/>
          </a:prstGeom>
          <a:noFill/>
        </p:spPr>
        <p:txBody>
          <a:bodyPr wrap="square" rtlCol="0">
            <a:spAutoFit/>
          </a:bodyPr>
          <a:lstStyle/>
          <a:p>
            <a:r>
              <a:rPr lang="en-US" sz="2400" dirty="0" smtClean="0">
                <a:solidFill>
                  <a:srgbClr val="3366FF"/>
                </a:solidFill>
                <a:effectLst>
                  <a:outerShdw blurRad="50800" dist="38100" dir="2700000" algn="tl" rotWithShape="0">
                    <a:prstClr val="black">
                      <a:alpha val="40000"/>
                    </a:prstClr>
                  </a:outerShdw>
                </a:effectLst>
              </a:rPr>
              <a:t>Brock Degrees</a:t>
            </a:r>
          </a:p>
          <a:p>
            <a:r>
              <a:rPr lang="en-US" dirty="0" smtClean="0">
                <a:effectLst>
                  <a:outerShdw blurRad="50800" dist="38100" dir="2700000" algn="tl" rotWithShape="0">
                    <a:prstClr val="black">
                      <a:alpha val="40000"/>
                    </a:prstClr>
                  </a:outerShdw>
                </a:effectLst>
              </a:rPr>
              <a:t>BSc Chemistry </a:t>
            </a:r>
            <a:r>
              <a:rPr lang="en-US" dirty="0" err="1" smtClean="0">
                <a:effectLst>
                  <a:outerShdw blurRad="50800" dist="38100" dir="2700000" algn="tl" rotWithShape="0">
                    <a:prstClr val="black">
                      <a:alpha val="40000"/>
                    </a:prstClr>
                  </a:outerShdw>
                </a:effectLst>
              </a:rPr>
              <a:t>Hons</a:t>
            </a:r>
            <a:r>
              <a:rPr lang="en-US" dirty="0" smtClean="0">
                <a:effectLst>
                  <a:outerShdw blurRad="50800" dist="38100" dir="2700000" algn="tl" rotWithShape="0">
                    <a:prstClr val="black">
                      <a:alpha val="40000"/>
                    </a:prstClr>
                  </a:outerShdw>
                </a:effectLst>
              </a:rPr>
              <a:t> (2010); </a:t>
            </a:r>
          </a:p>
          <a:p>
            <a:r>
              <a:rPr lang="en-US" dirty="0" smtClean="0">
                <a:effectLst>
                  <a:outerShdw blurRad="50800" dist="38100" dir="2700000" algn="tl" rotWithShape="0">
                    <a:prstClr val="black">
                      <a:alpha val="40000"/>
                    </a:prstClr>
                  </a:outerShdw>
                </a:effectLst>
              </a:rPr>
              <a:t>MSc Biophysics (2011</a:t>
            </a:r>
            <a:r>
              <a:rPr lang="en-US" smtClean="0">
                <a:effectLst>
                  <a:outerShdw blurRad="50800" dist="38100" dir="2700000" algn="tl" rotWithShape="0">
                    <a:prstClr val="black">
                      <a:alpha val="40000"/>
                    </a:prstClr>
                  </a:outerShdw>
                </a:effectLst>
              </a:rPr>
              <a:t>); </a:t>
            </a:r>
          </a:p>
          <a:p>
            <a:r>
              <a:rPr lang="en-US" smtClean="0">
                <a:effectLst>
                  <a:outerShdw blurRad="50800" dist="38100" dir="2700000" algn="tl" rotWithShape="0">
                    <a:prstClr val="black">
                      <a:alpha val="40000"/>
                    </a:prstClr>
                  </a:outerShdw>
                </a:effectLst>
              </a:rPr>
              <a:t>PhD </a:t>
            </a:r>
            <a:r>
              <a:rPr lang="en-US" dirty="0" smtClean="0">
                <a:effectLst>
                  <a:outerShdw blurRad="50800" dist="38100" dir="2700000" algn="tl" rotWithShape="0">
                    <a:prstClr val="black">
                      <a:alpha val="40000"/>
                    </a:prstClr>
                  </a:outerShdw>
                </a:effectLst>
              </a:rPr>
              <a:t>Biophysics (2014</a:t>
            </a:r>
            <a:r>
              <a:rPr lang="en-US" dirty="0" smtClean="0"/>
              <a:t>) </a:t>
            </a:r>
            <a:endParaRPr lang="en-US" dirty="0"/>
          </a:p>
        </p:txBody>
      </p:sp>
      <p:sp>
        <p:nvSpPr>
          <p:cNvPr id="6" name="TextBox 5"/>
          <p:cNvSpPr txBox="1"/>
          <p:nvPr/>
        </p:nvSpPr>
        <p:spPr>
          <a:xfrm>
            <a:off x="4558549" y="2386402"/>
            <a:ext cx="4585451" cy="1477328"/>
          </a:xfrm>
          <a:prstGeom prst="rect">
            <a:avLst/>
          </a:prstGeom>
          <a:noFill/>
        </p:spPr>
        <p:txBody>
          <a:bodyPr wrap="square" rtlCol="0">
            <a:spAutoFit/>
          </a:bodyPr>
          <a:lstStyle/>
          <a:p>
            <a:r>
              <a:rPr lang="en-US" dirty="0" smtClean="0">
                <a:solidFill>
                  <a:srgbClr val="3366FF"/>
                </a:solidFill>
                <a:effectLst>
                  <a:outerShdw blurRad="50800" dist="38100" dir="2700000" algn="tl" rotWithShape="0">
                    <a:prstClr val="black">
                      <a:alpha val="40000"/>
                    </a:prstClr>
                  </a:outerShdw>
                </a:effectLst>
              </a:rPr>
              <a:t>Postdoctoral Research:</a:t>
            </a:r>
          </a:p>
          <a:p>
            <a:r>
              <a:rPr lang="en-US" dirty="0">
                <a:effectLst>
                  <a:outerShdw blurRad="50800" dist="38100" dir="2700000" algn="tl" rotWithShape="0">
                    <a:prstClr val="black">
                      <a:alpha val="40000"/>
                    </a:prstClr>
                  </a:outerShdw>
                </a:effectLst>
              </a:rPr>
              <a:t>2 years at University of G</a:t>
            </a:r>
            <a:r>
              <a:rPr lang="en-US" dirty="0" smtClean="0">
                <a:effectLst>
                  <a:outerShdw blurRad="50800" dist="38100" dir="2700000" algn="tl" rotWithShape="0">
                    <a:prstClr val="black">
                      <a:alpha val="40000"/>
                    </a:prstClr>
                  </a:outerShdw>
                </a:effectLst>
              </a:rPr>
              <a:t>raz</a:t>
            </a:r>
            <a:r>
              <a:rPr lang="en-US" dirty="0">
                <a:effectLst>
                  <a:outerShdw blurRad="50800" dist="38100" dir="2700000" algn="tl" rotWithShape="0">
                    <a:prstClr val="black">
                      <a:alpha val="40000"/>
                    </a:prstClr>
                  </a:outerShdw>
                </a:effectLst>
              </a:rPr>
              <a:t>, Austria</a:t>
            </a:r>
          </a:p>
          <a:p>
            <a:r>
              <a:rPr lang="en-US" dirty="0">
                <a:effectLst>
                  <a:outerShdw blurRad="50800" dist="38100" dir="2700000" algn="tl" rotWithShape="0">
                    <a:prstClr val="black">
                      <a:alpha val="40000"/>
                    </a:prstClr>
                  </a:outerShdw>
                </a:effectLst>
              </a:rPr>
              <a:t>1 year at Oak Ridge National </a:t>
            </a:r>
            <a:r>
              <a:rPr lang="en-US" dirty="0" smtClean="0">
                <a:effectLst>
                  <a:outerShdw blurRad="50800" dist="38100" dir="2700000" algn="tl" rotWithShape="0">
                    <a:prstClr val="black">
                      <a:alpha val="40000"/>
                    </a:prstClr>
                  </a:outerShdw>
                </a:effectLst>
              </a:rPr>
              <a:t>Labs, </a:t>
            </a:r>
            <a:r>
              <a:rPr lang="en-US" dirty="0">
                <a:effectLst>
                  <a:outerShdw blurRad="50800" dist="38100" dir="2700000" algn="tl" rotWithShape="0">
                    <a:prstClr val="black">
                      <a:alpha val="40000"/>
                    </a:prstClr>
                  </a:outerShdw>
                </a:effectLst>
              </a:rPr>
              <a:t>Tennessee</a:t>
            </a:r>
          </a:p>
          <a:p>
            <a:endParaRPr lang="en-US" dirty="0">
              <a:effectLst>
                <a:outerShdw blurRad="50800" dist="38100" dir="2700000" algn="tl" rotWithShape="0">
                  <a:prstClr val="black">
                    <a:alpha val="40000"/>
                  </a:prstClr>
                </a:outerShdw>
              </a:effectLst>
            </a:endParaRPr>
          </a:p>
        </p:txBody>
      </p:sp>
      <p:sp>
        <p:nvSpPr>
          <p:cNvPr id="9" name="Rectangle 8"/>
          <p:cNvSpPr/>
          <p:nvPr/>
        </p:nvSpPr>
        <p:spPr>
          <a:xfrm>
            <a:off x="254337" y="4000650"/>
            <a:ext cx="4572000" cy="2308324"/>
          </a:xfrm>
          <a:prstGeom prst="rect">
            <a:avLst/>
          </a:prstGeom>
        </p:spPr>
        <p:txBody>
          <a:bodyPr>
            <a:spAutoFit/>
          </a:bodyPr>
          <a:lstStyle/>
          <a:p>
            <a:r>
              <a:rPr lang="en-US" dirty="0">
                <a:solidFill>
                  <a:srgbClr val="CC0000"/>
                </a:solidFill>
                <a:effectLst>
                  <a:outerShdw blurRad="50800" dist="38100" dir="2700000" algn="tl" rotWithShape="0">
                    <a:prstClr val="black">
                      <a:alpha val="40000"/>
                    </a:prstClr>
                  </a:outerShdw>
                </a:effectLst>
              </a:rPr>
              <a:t>Experiments took him around the world</a:t>
            </a:r>
            <a:r>
              <a:rPr lang="en-US" dirty="0" smtClean="0">
                <a:solidFill>
                  <a:srgbClr val="CC0000"/>
                </a:solidFill>
                <a:effectLst>
                  <a:outerShdw blurRad="50800" dist="38100" dir="2700000" algn="tl" rotWithShape="0">
                    <a:prstClr val="black">
                      <a:alpha val="40000"/>
                    </a:prstClr>
                  </a:outerShdw>
                </a:effectLst>
              </a:rPr>
              <a:t>:</a:t>
            </a:r>
          </a:p>
          <a:p>
            <a:endParaRPr lang="en-US" dirty="0">
              <a:solidFill>
                <a:srgbClr val="CC0000"/>
              </a:solidFill>
              <a:effectLst>
                <a:outerShdw blurRad="50800" dist="38100" dir="2700000" algn="tl" rotWithShape="0">
                  <a:prstClr val="black">
                    <a:alpha val="40000"/>
                  </a:prstClr>
                </a:outerShdw>
              </a:effectLst>
            </a:endParaRPr>
          </a:p>
          <a:p>
            <a:r>
              <a:rPr lang="en-US" dirty="0">
                <a:solidFill>
                  <a:srgbClr val="3366FF"/>
                </a:solidFill>
                <a:effectLst>
                  <a:outerShdw blurRad="50800" dist="38100" dir="2700000" algn="tl" rotWithShape="0">
                    <a:prstClr val="black">
                      <a:alpha val="40000"/>
                    </a:prstClr>
                  </a:outerShdw>
                </a:effectLst>
              </a:rPr>
              <a:t>NIST</a:t>
            </a:r>
            <a:r>
              <a:rPr lang="en-US" dirty="0">
                <a:solidFill>
                  <a:srgbClr val="CC0000"/>
                </a:solidFill>
                <a:effectLst>
                  <a:outerShdw blurRad="50800" dist="38100" dir="2700000" algn="tl" rotWithShape="0">
                    <a:prstClr val="black">
                      <a:alpha val="40000"/>
                    </a:prstClr>
                  </a:outerShdw>
                </a:effectLst>
              </a:rPr>
              <a:t> </a:t>
            </a:r>
            <a:r>
              <a:rPr lang="en-US" dirty="0">
                <a:effectLst>
                  <a:outerShdw blurRad="50800" dist="38100" dir="2700000" algn="tl" rotWithShape="0">
                    <a:prstClr val="black">
                      <a:alpha val="40000"/>
                    </a:prstClr>
                  </a:outerShdw>
                </a:effectLst>
              </a:rPr>
              <a:t>(</a:t>
            </a:r>
            <a:r>
              <a:rPr lang="en-US" dirty="0" err="1">
                <a:effectLst>
                  <a:outerShdw blurRad="50800" dist="38100" dir="2700000" algn="tl" rotWithShape="0">
                    <a:prstClr val="black">
                      <a:alpha val="40000"/>
                    </a:prstClr>
                  </a:outerShdw>
                </a:effectLst>
              </a:rPr>
              <a:t>Gaithersberg</a:t>
            </a:r>
            <a:r>
              <a:rPr lang="en-US" dirty="0">
                <a:effectLst>
                  <a:outerShdw blurRad="50800" dist="38100" dir="2700000" algn="tl" rotWithShape="0">
                    <a:prstClr val="black">
                      <a:alpha val="40000"/>
                    </a:prstClr>
                  </a:outerShdw>
                </a:effectLst>
              </a:rPr>
              <a:t>, Maryland), </a:t>
            </a:r>
            <a:r>
              <a:rPr lang="en-US" dirty="0">
                <a:solidFill>
                  <a:srgbClr val="3366FF"/>
                </a:solidFill>
                <a:effectLst>
                  <a:outerShdw blurRad="50800" dist="38100" dir="2700000" algn="tl" rotWithShape="0">
                    <a:prstClr val="black">
                      <a:alpha val="40000"/>
                    </a:prstClr>
                  </a:outerShdw>
                </a:effectLst>
              </a:rPr>
              <a:t>ORNL</a:t>
            </a:r>
            <a:r>
              <a:rPr lang="en-US" dirty="0">
                <a:solidFill>
                  <a:srgbClr val="CC0000"/>
                </a:solidFill>
                <a:effectLst>
                  <a:outerShdw blurRad="50800" dist="38100" dir="2700000" algn="tl" rotWithShape="0">
                    <a:prstClr val="black">
                      <a:alpha val="40000"/>
                    </a:prstClr>
                  </a:outerShdw>
                </a:effectLst>
              </a:rPr>
              <a:t> </a:t>
            </a:r>
            <a:r>
              <a:rPr lang="en-US" dirty="0">
                <a:effectLst>
                  <a:outerShdw blurRad="50800" dist="38100" dir="2700000" algn="tl" rotWithShape="0">
                    <a:prstClr val="black">
                      <a:alpha val="40000"/>
                    </a:prstClr>
                  </a:outerShdw>
                </a:effectLst>
              </a:rPr>
              <a:t>(Oak Ridge, Tennessee), </a:t>
            </a:r>
            <a:r>
              <a:rPr lang="en-US" dirty="0">
                <a:solidFill>
                  <a:srgbClr val="3366FF"/>
                </a:solidFill>
                <a:effectLst>
                  <a:outerShdw blurRad="50800" dist="38100" dir="2700000" algn="tl" rotWithShape="0">
                    <a:prstClr val="black">
                      <a:alpha val="40000"/>
                    </a:prstClr>
                  </a:outerShdw>
                </a:effectLst>
              </a:rPr>
              <a:t>NSLS</a:t>
            </a:r>
          </a:p>
          <a:p>
            <a:r>
              <a:rPr lang="en-US" dirty="0">
                <a:solidFill>
                  <a:srgbClr val="CC0000"/>
                </a:solidFill>
                <a:effectLst>
                  <a:outerShdw blurRad="50800" dist="38100" dir="2700000" algn="tl" rotWithShape="0">
                    <a:prstClr val="black">
                      <a:alpha val="40000"/>
                    </a:prstClr>
                  </a:outerShdw>
                </a:effectLst>
              </a:rPr>
              <a:t>(</a:t>
            </a:r>
            <a:r>
              <a:rPr lang="en-US" dirty="0">
                <a:effectLst>
                  <a:outerShdw blurRad="50800" dist="38100" dir="2700000" algn="tl" rotWithShape="0">
                    <a:prstClr val="black">
                      <a:alpha val="40000"/>
                    </a:prstClr>
                  </a:outerShdw>
                </a:effectLst>
              </a:rPr>
              <a:t>Brookhaven, New York), </a:t>
            </a:r>
            <a:r>
              <a:rPr lang="en-US" dirty="0">
                <a:solidFill>
                  <a:srgbClr val="0070C0"/>
                </a:solidFill>
                <a:effectLst>
                  <a:outerShdw blurRad="50800" dist="38100" dir="2700000" algn="tl" rotWithShape="0">
                    <a:prstClr val="black">
                      <a:alpha val="40000"/>
                    </a:prstClr>
                  </a:outerShdw>
                </a:effectLst>
              </a:rPr>
              <a:t>DESY</a:t>
            </a:r>
            <a:r>
              <a:rPr lang="en-US" dirty="0">
                <a:solidFill>
                  <a:srgbClr val="CC0000"/>
                </a:solidFill>
                <a:effectLst>
                  <a:outerShdw blurRad="50800" dist="38100" dir="2700000" algn="tl" rotWithShape="0">
                    <a:prstClr val="black">
                      <a:alpha val="40000"/>
                    </a:prstClr>
                  </a:outerShdw>
                </a:effectLst>
              </a:rPr>
              <a:t> (</a:t>
            </a:r>
            <a:r>
              <a:rPr lang="en-US" dirty="0">
                <a:effectLst>
                  <a:outerShdw blurRad="50800" dist="38100" dir="2700000" algn="tl" rotWithShape="0">
                    <a:prstClr val="black">
                      <a:alpha val="40000"/>
                    </a:prstClr>
                  </a:outerShdw>
                </a:effectLst>
              </a:rPr>
              <a:t>Hamburg, Germany) </a:t>
            </a:r>
            <a:r>
              <a:rPr lang="en-US" dirty="0">
                <a:solidFill>
                  <a:srgbClr val="3366FF"/>
                </a:solidFill>
                <a:effectLst>
                  <a:outerShdw blurRad="50800" dist="38100" dir="2700000" algn="tl" rotWithShape="0">
                    <a:prstClr val="black">
                      <a:alpha val="40000"/>
                    </a:prstClr>
                  </a:outerShdw>
                </a:effectLst>
              </a:rPr>
              <a:t>MAX_LAB</a:t>
            </a:r>
            <a:r>
              <a:rPr lang="en-US" dirty="0">
                <a:solidFill>
                  <a:srgbClr val="CC0000"/>
                </a:solidFill>
                <a:effectLst>
                  <a:outerShdw blurRad="50800" dist="38100" dir="2700000" algn="tl" rotWithShape="0">
                    <a:prstClr val="black">
                      <a:alpha val="40000"/>
                    </a:prstClr>
                  </a:outerShdw>
                </a:effectLst>
              </a:rPr>
              <a:t> </a:t>
            </a:r>
            <a:r>
              <a:rPr lang="en-US" dirty="0">
                <a:effectLst>
                  <a:outerShdw blurRad="50800" dist="38100" dir="2700000" algn="tl" rotWithShape="0">
                    <a:prstClr val="black">
                      <a:alpha val="40000"/>
                    </a:prstClr>
                  </a:outerShdw>
                </a:effectLst>
              </a:rPr>
              <a:t>(Lund, Sweden),</a:t>
            </a:r>
          </a:p>
          <a:p>
            <a:r>
              <a:rPr lang="en-US" dirty="0">
                <a:solidFill>
                  <a:srgbClr val="3366FF"/>
                </a:solidFill>
                <a:effectLst>
                  <a:outerShdw blurRad="50800" dist="38100" dir="2700000" algn="tl" rotWithShape="0">
                    <a:prstClr val="black">
                      <a:alpha val="40000"/>
                    </a:prstClr>
                  </a:outerShdw>
                </a:effectLst>
              </a:rPr>
              <a:t>ILL</a:t>
            </a:r>
            <a:r>
              <a:rPr lang="en-US" dirty="0">
                <a:solidFill>
                  <a:srgbClr val="CC0000"/>
                </a:solidFill>
                <a:effectLst>
                  <a:outerShdw blurRad="50800" dist="38100" dir="2700000" algn="tl" rotWithShape="0">
                    <a:prstClr val="black">
                      <a:alpha val="40000"/>
                    </a:prstClr>
                  </a:outerShdw>
                </a:effectLst>
              </a:rPr>
              <a:t> </a:t>
            </a:r>
            <a:r>
              <a:rPr lang="en-US" dirty="0">
                <a:effectLst>
                  <a:outerShdw blurRad="50800" dist="38100" dir="2700000" algn="tl" rotWithShape="0">
                    <a:prstClr val="black">
                      <a:alpha val="40000"/>
                    </a:prstClr>
                  </a:outerShdw>
                </a:effectLst>
              </a:rPr>
              <a:t>(Grenoble, France), </a:t>
            </a:r>
            <a:r>
              <a:rPr lang="en-US" dirty="0" err="1">
                <a:solidFill>
                  <a:srgbClr val="3366FF"/>
                </a:solidFill>
                <a:effectLst>
                  <a:outerShdw blurRad="50800" dist="38100" dir="2700000" algn="tl" rotWithShape="0">
                    <a:prstClr val="black">
                      <a:alpha val="40000"/>
                    </a:prstClr>
                  </a:outerShdw>
                </a:effectLst>
              </a:rPr>
              <a:t>Elettra</a:t>
            </a:r>
            <a:r>
              <a:rPr lang="en-US" dirty="0">
                <a:solidFill>
                  <a:srgbClr val="3366FF"/>
                </a:solidFill>
                <a:effectLst>
                  <a:outerShdw blurRad="50800" dist="38100" dir="2700000" algn="tl" rotWithShape="0">
                    <a:prstClr val="black">
                      <a:alpha val="40000"/>
                    </a:prstClr>
                  </a:outerShdw>
                </a:effectLst>
              </a:rPr>
              <a:t> </a:t>
            </a:r>
            <a:r>
              <a:rPr lang="en-US" dirty="0">
                <a:effectLst>
                  <a:outerShdw blurRad="50800" dist="38100" dir="2700000" algn="tl" rotWithShape="0">
                    <a:prstClr val="black">
                      <a:alpha val="40000"/>
                    </a:prstClr>
                  </a:outerShdw>
                </a:effectLst>
              </a:rPr>
              <a:t>(Trieste, Italy)</a:t>
            </a:r>
          </a:p>
        </p:txBody>
      </p:sp>
      <p:sp>
        <p:nvSpPr>
          <p:cNvPr id="10" name="TextBox 9"/>
          <p:cNvSpPr txBox="1"/>
          <p:nvPr/>
        </p:nvSpPr>
        <p:spPr>
          <a:xfrm>
            <a:off x="4558549" y="74030"/>
            <a:ext cx="4585451" cy="707886"/>
          </a:xfrm>
          <a:prstGeom prst="rect">
            <a:avLst/>
          </a:prstGeom>
          <a:noFill/>
        </p:spPr>
        <p:txBody>
          <a:bodyPr wrap="square" rtlCol="0">
            <a:spAutoFit/>
          </a:bodyPr>
          <a:lstStyle/>
          <a:p>
            <a:r>
              <a:rPr lang="en-US" sz="2000" dirty="0" smtClean="0">
                <a:solidFill>
                  <a:srgbClr val="3366FF"/>
                </a:solidFill>
                <a:effectLst>
                  <a:outerShdw blurRad="50800" dist="38100" dir="2700000" algn="tl" rotWithShape="0">
                    <a:prstClr val="black">
                      <a:alpha val="40000"/>
                    </a:prstClr>
                  </a:outerShdw>
                </a:effectLst>
              </a:rPr>
              <a:t>Drew Marquardt, </a:t>
            </a:r>
            <a:r>
              <a:rPr lang="en-US" sz="2000" dirty="0" smtClean="0">
                <a:effectLst>
                  <a:outerShdw blurRad="50800" dist="38100" dir="2700000" algn="tl" rotWithShape="0">
                    <a:prstClr val="black">
                      <a:alpha val="40000"/>
                    </a:prstClr>
                  </a:outerShdw>
                </a:effectLst>
              </a:rPr>
              <a:t>Assistant Professor, </a:t>
            </a:r>
          </a:p>
          <a:p>
            <a:r>
              <a:rPr lang="en-US" sz="2000" dirty="0" smtClean="0">
                <a:effectLst>
                  <a:outerShdw blurRad="50800" dist="38100" dir="2700000" algn="tl" rotWithShape="0">
                    <a:prstClr val="black">
                      <a:alpha val="40000"/>
                    </a:prstClr>
                  </a:outerShdw>
                </a:effectLst>
              </a:rPr>
              <a:t>U. of Windsor (2017)</a:t>
            </a:r>
            <a:endParaRPr lang="en-US" sz="2000" dirty="0">
              <a:effectLst>
                <a:outerShdw blurRad="50800" dist="38100" dir="2700000" algn="tl" rotWithShape="0">
                  <a:prstClr val="black">
                    <a:alpha val="40000"/>
                  </a:prstClr>
                </a:outerShdw>
              </a:effectLst>
            </a:endParaRPr>
          </a:p>
        </p:txBody>
      </p:sp>
      <p:sp>
        <p:nvSpPr>
          <p:cNvPr id="3" name="TextBox 2"/>
          <p:cNvSpPr txBox="1"/>
          <p:nvPr/>
        </p:nvSpPr>
        <p:spPr>
          <a:xfrm>
            <a:off x="254337" y="2800321"/>
            <a:ext cx="4512838" cy="1200329"/>
          </a:xfrm>
          <a:prstGeom prst="rect">
            <a:avLst/>
          </a:prstGeom>
          <a:noFill/>
        </p:spPr>
        <p:txBody>
          <a:bodyPr wrap="square" rtlCol="0">
            <a:spAutoFit/>
          </a:bodyPr>
          <a:lstStyle/>
          <a:p>
            <a:r>
              <a:rPr lang="en-US" b="1" dirty="0" smtClean="0">
                <a:solidFill>
                  <a:srgbClr val="0070C0"/>
                </a:solidFill>
              </a:rPr>
              <a:t>Awards at Brock:</a:t>
            </a:r>
          </a:p>
          <a:p>
            <a:r>
              <a:rPr lang="en-US" dirty="0" smtClean="0"/>
              <a:t>Vanier Scholarship/NSERC</a:t>
            </a:r>
          </a:p>
          <a:p>
            <a:r>
              <a:rPr lang="en-US" dirty="0" smtClean="0"/>
              <a:t>Ontario </a:t>
            </a:r>
            <a:r>
              <a:rPr lang="en-US" dirty="0" err="1" smtClean="0"/>
              <a:t>Centres</a:t>
            </a:r>
            <a:r>
              <a:rPr lang="en-US" dirty="0" smtClean="0"/>
              <a:t> of Excellence/NSERC</a:t>
            </a:r>
          </a:p>
          <a:p>
            <a:r>
              <a:rPr lang="en-US" dirty="0" smtClean="0"/>
              <a:t>Weston Foundation Entrepreneurial Award</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37"/>
            <a:ext cx="4115480" cy="2738496"/>
          </a:xfrm>
          <a:prstGeom prst="rect">
            <a:avLst/>
          </a:prstGeom>
        </p:spPr>
      </p:pic>
    </p:spTree>
    <p:extLst>
      <p:ext uri="{BB962C8B-B14F-4D97-AF65-F5344CB8AC3E}">
        <p14:creationId xmlns:p14="http://schemas.microsoft.com/office/powerpoint/2010/main" val="31503189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1245</TotalTime>
  <Words>3322</Words>
  <Application>Microsoft Macintosh PowerPoint</Application>
  <PresentationFormat>On-screen Show (4:3)</PresentationFormat>
  <Paragraphs>737</Paragraphs>
  <Slides>52</Slides>
  <Notes>17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52</vt:i4>
      </vt:variant>
    </vt:vector>
  </HeadingPairs>
  <TitlesOfParts>
    <vt:vector size="67" baseType="lpstr">
      <vt:lpstr>Bliss Light</vt:lpstr>
      <vt:lpstr>Calibri</vt:lpstr>
      <vt:lpstr>DejaVu Sans</vt:lpstr>
      <vt:lpstr>inherit</vt:lpstr>
      <vt:lpstr>ＭＳ Ｐゴシック</vt:lpstr>
      <vt:lpstr>StarSymbol</vt:lpstr>
      <vt:lpstr>Times New Roman</vt:lpstr>
      <vt:lpstr>Trebuchet MS</vt:lpstr>
      <vt:lpstr>Verdana</vt:lpstr>
      <vt:lpstr>Wingdings</vt:lpstr>
      <vt:lpstr>Arial</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A-Z Learning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Offer Small Class Sizes</vt:lpstr>
      <vt:lpstr>Finding A-Z Learning Services </vt:lpstr>
      <vt:lpstr>PowerPoint Presentation</vt:lpstr>
      <vt:lpstr>PowerPoint Presentation</vt:lpstr>
      <vt:lpstr>PowerPoint Presentation</vt:lpstr>
      <vt:lpstr>PowerPoint Presentation</vt:lpstr>
      <vt:lpstr>Drop-In Learning Centre</vt:lpstr>
      <vt:lpstr>PowerPoint Presentation</vt:lpstr>
      <vt:lpstr>PowerPoint Presentation</vt:lpstr>
      <vt:lpstr>PowerPoint Presentation</vt:lpstr>
      <vt:lpstr>Faculty of Mathematics  and Science</vt:lpstr>
      <vt:lpstr>PowerPoint Presentation</vt:lpstr>
      <vt:lpstr>PowerPoint Presentation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Shyamal Bose</cp:lastModifiedBy>
  <cp:revision>154</cp:revision>
  <dcterms:modified xsi:type="dcterms:W3CDTF">2017-10-31T19:23:49Z</dcterms:modified>
</cp:coreProperties>
</file>