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9" r:id="rId4"/>
    <p:sldId id="260" r:id="rId5"/>
    <p:sldId id="263" r:id="rId6"/>
    <p:sldId id="264" r:id="rId7"/>
    <p:sldId id="261" r:id="rId8"/>
    <p:sldId id="262" r:id="rId9"/>
    <p:sldId id="265" r:id="rId10"/>
    <p:sldId id="267" r:id="rId11"/>
    <p:sldId id="268" r:id="rId12"/>
    <p:sldId id="269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39" autoAdjust="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4F4B08F-E546-4C54-BEAD-B70E2422046B}" type="datetimeFigureOut">
              <a:rPr lang="en-US" smtClean="0"/>
              <a:pPr/>
              <a:t>4/3/2014</a:t>
            </a:fld>
            <a:endParaRPr lang="en-CA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940E42B-5DE7-4F1E-9D79-C8F9F7D32E9D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B08F-E546-4C54-BEAD-B70E2422046B}" type="datetimeFigureOut">
              <a:rPr lang="en-US" smtClean="0"/>
              <a:pPr/>
              <a:t>4/3/2014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0E42B-5DE7-4F1E-9D79-C8F9F7D32E9D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4F4B08F-E546-4C54-BEAD-B70E2422046B}" type="datetimeFigureOut">
              <a:rPr lang="en-US" smtClean="0"/>
              <a:pPr/>
              <a:t>4/3/2014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940E42B-5DE7-4F1E-9D79-C8F9F7D32E9D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B08F-E546-4C54-BEAD-B70E2422046B}" type="datetimeFigureOut">
              <a:rPr lang="en-US" smtClean="0"/>
              <a:pPr/>
              <a:t>4/3/2014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940E42B-5DE7-4F1E-9D79-C8F9F7D32E9D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B08F-E546-4C54-BEAD-B70E2422046B}" type="datetimeFigureOut">
              <a:rPr lang="en-US" smtClean="0"/>
              <a:pPr/>
              <a:t>4/3/2014</a:t>
            </a:fld>
            <a:endParaRPr lang="en-CA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940E42B-5DE7-4F1E-9D79-C8F9F7D32E9D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F4B08F-E546-4C54-BEAD-B70E2422046B}" type="datetimeFigureOut">
              <a:rPr lang="en-US" smtClean="0"/>
              <a:pPr/>
              <a:t>4/3/2014</a:t>
            </a:fld>
            <a:endParaRPr lang="en-CA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940E42B-5DE7-4F1E-9D79-C8F9F7D32E9D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C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F4B08F-E546-4C54-BEAD-B70E2422046B}" type="datetimeFigureOut">
              <a:rPr lang="en-US" smtClean="0"/>
              <a:pPr/>
              <a:t>4/3/2014</a:t>
            </a:fld>
            <a:endParaRPr lang="en-CA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940E42B-5DE7-4F1E-9D79-C8F9F7D32E9D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CA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B08F-E546-4C54-BEAD-B70E2422046B}" type="datetimeFigureOut">
              <a:rPr lang="en-US" smtClean="0"/>
              <a:pPr/>
              <a:t>4/3/2014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940E42B-5DE7-4F1E-9D79-C8F9F7D32E9D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B08F-E546-4C54-BEAD-B70E2422046B}" type="datetimeFigureOut">
              <a:rPr lang="en-US" smtClean="0"/>
              <a:pPr/>
              <a:t>4/3/2014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940E42B-5DE7-4F1E-9D79-C8F9F7D32E9D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B08F-E546-4C54-BEAD-B70E2422046B}" type="datetimeFigureOut">
              <a:rPr lang="en-US" smtClean="0"/>
              <a:pPr/>
              <a:t>4/3/2014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940E42B-5DE7-4F1E-9D79-C8F9F7D32E9D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4F4B08F-E546-4C54-BEAD-B70E2422046B}" type="datetimeFigureOut">
              <a:rPr lang="en-US" smtClean="0"/>
              <a:pPr/>
              <a:t>4/3/2014</a:t>
            </a:fld>
            <a:endParaRPr lang="en-CA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940E42B-5DE7-4F1E-9D79-C8F9F7D32E9D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F4B08F-E546-4C54-BEAD-B70E2422046B}" type="datetimeFigureOut">
              <a:rPr lang="en-US" smtClean="0"/>
              <a:pPr/>
              <a:t>4/3/2014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940E42B-5DE7-4F1E-9D79-C8F9F7D32E9D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1928802"/>
            <a:ext cx="6977066" cy="1400172"/>
          </a:xfrm>
        </p:spPr>
        <p:txBody>
          <a:bodyPr/>
          <a:lstStyle/>
          <a:p>
            <a:r>
              <a:rPr lang="en-CA" dirty="0" smtClean="0"/>
              <a:t>Kapitza-Dirac Effect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 smtClean="0">
                <a:solidFill>
                  <a:schemeClr val="tx1"/>
                </a:solidFill>
              </a:rPr>
              <a:t>Eric Weaver</a:t>
            </a:r>
            <a:br>
              <a:rPr lang="en-CA" dirty="0" smtClean="0">
                <a:solidFill>
                  <a:schemeClr val="tx1"/>
                </a:solidFill>
              </a:rPr>
            </a:br>
            <a:r>
              <a:rPr lang="en-CA" dirty="0" smtClean="0">
                <a:solidFill>
                  <a:schemeClr val="tx1"/>
                </a:solidFill>
              </a:rPr>
              <a:t>Phys 4P62</a:t>
            </a:r>
            <a:endParaRPr lang="en-CA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Interactive Regime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Energy – Time uncertainty</a:t>
            </a:r>
          </a:p>
          <a:p>
            <a:r>
              <a:rPr lang="en-CA" dirty="0" smtClean="0"/>
              <a:t>Interaction time                 with uncertainty</a:t>
            </a:r>
          </a:p>
          <a:p>
            <a:r>
              <a:rPr lang="en-CA" dirty="0" smtClean="0"/>
              <a:t>  </a:t>
            </a:r>
          </a:p>
          <a:p>
            <a:r>
              <a:rPr lang="en-CA" dirty="0" smtClean="0"/>
              <a:t>                   results in only one diffractive order</a:t>
            </a:r>
          </a:p>
          <a:p>
            <a:r>
              <a:rPr lang="en-CA" dirty="0" smtClean="0"/>
              <a:t>                   results in many diffractive orders</a:t>
            </a:r>
          </a:p>
          <a:p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928662" y="3201317"/>
          <a:ext cx="2014563" cy="584873"/>
        </p:xfrm>
        <a:graphic>
          <a:graphicData uri="http://schemas.openxmlformats.org/presentationml/2006/ole">
            <p:oleObj spid="_x0000_s20482" name="Equation" r:id="rId3" imgW="787320" imgH="228600" progId="Equation.3">
              <p:embed/>
            </p:oleObj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928662" y="3713374"/>
          <a:ext cx="1973261" cy="572882"/>
        </p:xfrm>
        <a:graphic>
          <a:graphicData uri="http://schemas.openxmlformats.org/presentationml/2006/ole">
            <p:oleObj spid="_x0000_s20483" name="Equation" r:id="rId4" imgW="787320" imgH="22860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643306" y="2214554"/>
          <a:ext cx="1500198" cy="375050"/>
        </p:xfrm>
        <a:graphic>
          <a:graphicData uri="http://schemas.openxmlformats.org/presentationml/2006/ole">
            <p:oleObj spid="_x0000_s20484" name="Equation" r:id="rId5" imgW="711000" imgH="1774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858148" y="2214554"/>
          <a:ext cx="669605" cy="495295"/>
        </p:xfrm>
        <a:graphic>
          <a:graphicData uri="http://schemas.openxmlformats.org/presentationml/2006/ole">
            <p:oleObj spid="_x0000_s20485" name="Equation" r:id="rId6" imgW="291960" imgH="21564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923914" y="2714625"/>
          <a:ext cx="2005012" cy="471488"/>
        </p:xfrm>
        <a:graphic>
          <a:graphicData uri="http://schemas.openxmlformats.org/presentationml/2006/ole">
            <p:oleObj spid="_x0000_s20486" name="Equation" r:id="rId7" imgW="86328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Interactive Regime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Interaction time and light potential correspond to two experimental parameters</a:t>
            </a:r>
          </a:p>
          <a:p>
            <a:r>
              <a:rPr lang="en-CA" dirty="0" smtClean="0"/>
              <a:t>Results in four regimes</a:t>
            </a:r>
          </a:p>
          <a:p>
            <a:pPr lvl="1"/>
            <a:r>
              <a:rPr lang="en-CA" dirty="0" smtClean="0"/>
              <a:t>Non-interacting</a:t>
            </a:r>
          </a:p>
          <a:p>
            <a:pPr lvl="1"/>
            <a:r>
              <a:rPr lang="en-CA" dirty="0" smtClean="0"/>
              <a:t>Channelling </a:t>
            </a:r>
          </a:p>
          <a:p>
            <a:pPr lvl="1"/>
            <a:r>
              <a:rPr lang="en-CA" dirty="0" smtClean="0"/>
              <a:t>Bragg</a:t>
            </a:r>
          </a:p>
          <a:p>
            <a:pPr lvl="1"/>
            <a:r>
              <a:rPr lang="en-CA" dirty="0" smtClean="0"/>
              <a:t>Diffractive </a:t>
            </a:r>
          </a:p>
          <a:p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714743" y="3143248"/>
          <a:ext cx="3153477" cy="428628"/>
        </p:xfrm>
        <a:graphic>
          <a:graphicData uri="http://schemas.openxmlformats.org/presentationml/2006/ole">
            <p:oleObj spid="_x0000_s21506" name="Equation" r:id="rId3" imgW="1307880" imgH="177480" progId="Equation.3">
              <p:embed/>
            </p:oleObj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3714744" y="3643314"/>
          <a:ext cx="3152775" cy="428625"/>
        </p:xfrm>
        <a:graphic>
          <a:graphicData uri="http://schemas.openxmlformats.org/presentationml/2006/ole">
            <p:oleObj spid="_x0000_s21507" name="Equation" r:id="rId4" imgW="1307880" imgH="177480" progId="Equation.3">
              <p:embed/>
            </p:oleObj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3695702" y="4286256"/>
          <a:ext cx="1162050" cy="428625"/>
        </p:xfrm>
        <a:graphic>
          <a:graphicData uri="http://schemas.openxmlformats.org/presentationml/2006/ole">
            <p:oleObj spid="_x0000_s21509" name="Equation" r:id="rId5" imgW="482400" imgH="17748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00562" y="4286256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Motivation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Coherent beam splitter for matter waves</a:t>
            </a:r>
          </a:p>
          <a:p>
            <a:pPr lvl="1"/>
            <a:r>
              <a:rPr lang="en-CA" dirty="0" smtClean="0"/>
              <a:t>Essential component for interferometers.</a:t>
            </a:r>
          </a:p>
          <a:p>
            <a:pPr lvl="1"/>
            <a:r>
              <a:rPr lang="en-CA" dirty="0" smtClean="0"/>
              <a:t>Increased sensitivity </a:t>
            </a:r>
            <a:endParaRPr lang="en-C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P. L. Kapitza and P. A. M. Dirac (1933). The reflection of electrons from standing light waves. Mathematical Proceedings of the Cambridge Philosophical Society, 29, pp 297-300 doi:10.1017/S0305004100011105 </a:t>
            </a:r>
          </a:p>
          <a:p>
            <a:r>
              <a:rPr lang="en-CA" sz="1800" dirty="0" smtClean="0"/>
              <a:t>Schwarz, H. </a:t>
            </a:r>
            <a:r>
              <a:rPr lang="en-US" sz="1800" dirty="0" smtClean="0"/>
              <a:t>The reflection of electrons from standing light waves, Zeitschrift für Physik 204, 276-289 (1967).</a:t>
            </a:r>
          </a:p>
          <a:p>
            <a:r>
              <a:rPr lang="en-US" sz="1800" dirty="0" smtClean="0"/>
              <a:t>arXiv:quant-ph/0007094</a:t>
            </a:r>
          </a:p>
          <a:p>
            <a:r>
              <a:rPr lang="en-US" sz="1800" dirty="0" smtClean="0"/>
              <a:t>Freimund, D., Aflatooni, K. and Batelaan, H.</a:t>
            </a:r>
            <a:r>
              <a:rPr lang="en-CA" sz="1800" dirty="0" smtClean="0"/>
              <a:t>, </a:t>
            </a:r>
            <a:r>
              <a:rPr lang="en-US" sz="1800" dirty="0" smtClean="0"/>
              <a:t>Observation of the Kapitza-Dirac effect, </a:t>
            </a:r>
            <a:r>
              <a:rPr lang="en-CA" sz="1800" dirty="0" smtClean="0"/>
              <a:t>Nature 413, 142-143 (2001).</a:t>
            </a:r>
          </a:p>
          <a:p>
            <a:endParaRPr lang="en-CA" sz="1800" dirty="0" smtClean="0"/>
          </a:p>
          <a:p>
            <a:endParaRPr lang="en-CA" dirty="0" smtClean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General Outline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2800" dirty="0" smtClean="0"/>
              <a:t>Theorized in 1933 by Kapitza and Dirac</a:t>
            </a:r>
          </a:p>
          <a:p>
            <a:r>
              <a:rPr lang="en-CA" sz="2800" dirty="0" smtClean="0"/>
              <a:t>Reflection of electrons from standing light waves</a:t>
            </a:r>
          </a:p>
          <a:p>
            <a:r>
              <a:rPr lang="en-CA" sz="2800" dirty="0" smtClean="0"/>
              <a:t>Example of atom optics and particle-wave duality</a:t>
            </a:r>
          </a:p>
          <a:p>
            <a:pPr lvl="1"/>
            <a:r>
              <a:rPr lang="en-CA" sz="2400" dirty="0" smtClean="0"/>
              <a:t>Matter is affected by potentials of light</a:t>
            </a:r>
          </a:p>
          <a:p>
            <a:pPr lvl="1"/>
            <a:r>
              <a:rPr lang="en-CA" sz="2400" dirty="0" smtClean="0"/>
              <a:t>Electron behaves as wave and light as a particle</a:t>
            </a:r>
          </a:p>
          <a:p>
            <a:endParaRPr lang="en-C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Kapitza &amp; Dirac’s Theory</a:t>
            </a:r>
            <a:endParaRPr lang="en-CA" dirty="0"/>
          </a:p>
        </p:txBody>
      </p:sp>
      <p:pic>
        <p:nvPicPr>
          <p:cNvPr id="8" name="Content Placeholder 7" descr="KDsetup.PN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428595" y="1571612"/>
            <a:ext cx="4318031" cy="2214578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CA" sz="2000" dirty="0" smtClean="0"/>
              <a:t>Accelerate electron beam between A &amp; B</a:t>
            </a:r>
          </a:p>
          <a:p>
            <a:r>
              <a:rPr lang="en-CA" sz="2000" dirty="0" smtClean="0"/>
              <a:t>Collimate Electron Beam by passing through diaphragm B.</a:t>
            </a:r>
          </a:p>
          <a:p>
            <a:r>
              <a:rPr lang="en-CA" sz="2000" dirty="0" smtClean="0"/>
              <a:t>Observation Criteria</a:t>
            </a:r>
          </a:p>
          <a:p>
            <a:endParaRPr lang="en-CA" sz="2000" dirty="0" smtClean="0"/>
          </a:p>
          <a:p>
            <a:endParaRPr lang="en-CA" sz="2000" dirty="0" smtClean="0"/>
          </a:p>
          <a:p>
            <a:endParaRPr lang="en-CA" sz="2000" dirty="0" smtClean="0"/>
          </a:p>
          <a:p>
            <a:r>
              <a:rPr lang="en-CA" sz="2000" dirty="0" smtClean="0"/>
              <a:t>Light lattice spacing =</a:t>
            </a:r>
          </a:p>
          <a:p>
            <a:r>
              <a:rPr lang="en-CA" sz="2000" dirty="0" smtClean="0"/>
              <a:t> Bragg’s Law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7786710" y="4714884"/>
          <a:ext cx="500066" cy="645918"/>
        </p:xfrm>
        <a:graphic>
          <a:graphicData uri="http://schemas.openxmlformats.org/presentationml/2006/ole">
            <p:oleObj spid="_x0000_s1026" name="Equation" r:id="rId4" imgW="304560" imgH="3934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072066" y="5500702"/>
          <a:ext cx="3683000" cy="800100"/>
        </p:xfrm>
        <a:graphic>
          <a:graphicData uri="http://schemas.openxmlformats.org/presentationml/2006/ole">
            <p:oleObj spid="_x0000_s1027" name="Equation" r:id="rId5" imgW="2044440" imgH="444240" progId="Equation.3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857884" y="3857628"/>
          <a:ext cx="785818" cy="763366"/>
        </p:xfrm>
        <a:graphic>
          <a:graphicData uri="http://schemas.openxmlformats.org/presentationml/2006/ole">
            <p:oleObj spid="_x0000_s1028" name="Equation" r:id="rId6" imgW="44424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Kapitza &amp; Dirac’s Theory </a:t>
            </a:r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2000" dirty="0" smtClean="0"/>
              <a:t>Counter propagating waves</a:t>
            </a:r>
          </a:p>
          <a:p>
            <a:r>
              <a:rPr lang="en-CA" sz="2000" dirty="0" smtClean="0"/>
              <a:t>Each wave would result in Compton scattering </a:t>
            </a:r>
          </a:p>
          <a:p>
            <a:r>
              <a:rPr lang="en-CA" sz="2000" dirty="0" smtClean="0"/>
              <a:t>Compton scattering is proportional to intensity of electron source</a:t>
            </a:r>
          </a:p>
          <a:p>
            <a:r>
              <a:rPr lang="en-CA" sz="2000" dirty="0" smtClean="0"/>
              <a:t>Interest in stimulated Compton scattering</a:t>
            </a:r>
          </a:p>
          <a:p>
            <a:r>
              <a:rPr lang="en-CA" sz="2000" dirty="0" smtClean="0"/>
              <a:t>Proportional to the product of intensities</a:t>
            </a:r>
          </a:p>
          <a:p>
            <a:r>
              <a:rPr lang="en-CA" sz="2000" dirty="0" smtClean="0"/>
              <a:t>High intensity light source required</a:t>
            </a:r>
          </a:p>
          <a:p>
            <a:endParaRPr lang="en-CA" sz="2800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785786" y="4357694"/>
          <a:ext cx="4678363" cy="1454150"/>
        </p:xfrm>
        <a:graphic>
          <a:graphicData uri="http://schemas.openxmlformats.org/presentationml/2006/ole">
            <p:oleObj spid="_x0000_s2051" name="Equation" r:id="rId3" imgW="2450880" imgH="7617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Kapitza &amp; Dirac’s Theory </a:t>
            </a:r>
            <a:endParaRPr lang="en-CA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2"/>
          </p:nvPr>
        </p:nvSpPr>
        <p:spPr>
          <a:xfrm>
            <a:off x="4714877" y="1589567"/>
            <a:ext cx="4016224" cy="4982705"/>
          </a:xfrm>
        </p:spPr>
        <p:txBody>
          <a:bodyPr>
            <a:normAutofit fontScale="77500" lnSpcReduction="20000"/>
          </a:bodyPr>
          <a:lstStyle/>
          <a:p>
            <a:pPr>
              <a:buFont typeface="Arial" pitchFamily="34" charset="0"/>
              <a:buChar char="•"/>
            </a:pPr>
            <a:endParaRPr lang="en-CA" dirty="0" smtClean="0"/>
          </a:p>
          <a:p>
            <a:pPr>
              <a:buFont typeface="Wingdings" pitchFamily="2" charset="2"/>
              <a:buChar char="q"/>
            </a:pPr>
            <a:r>
              <a:rPr lang="en-CA" dirty="0" smtClean="0"/>
              <a:t>The ratio of reflected electron to total electrons where:</a:t>
            </a:r>
          </a:p>
          <a:p>
            <a:pPr lvl="1">
              <a:buFont typeface="Wingdings" pitchFamily="2" charset="2"/>
              <a:buChar char="q"/>
            </a:pPr>
            <a:r>
              <a:rPr lang="en-CA" dirty="0" smtClean="0"/>
              <a:t>    is the intensity of the light source</a:t>
            </a:r>
          </a:p>
          <a:p>
            <a:pPr lvl="1">
              <a:buFont typeface="Wingdings" pitchFamily="2" charset="2"/>
              <a:buChar char="q"/>
            </a:pPr>
            <a:r>
              <a:rPr lang="en-CA" dirty="0" smtClean="0"/>
              <a:t>    is the intensity of the stimulating beam per unit frequency range</a:t>
            </a:r>
          </a:p>
          <a:p>
            <a:pPr lvl="1">
              <a:buFont typeface="Wingdings" pitchFamily="2" charset="2"/>
              <a:buChar char="q"/>
            </a:pPr>
            <a:r>
              <a:rPr lang="en-CA" dirty="0" smtClean="0"/>
              <a:t>    is the frequency of the light source</a:t>
            </a:r>
          </a:p>
          <a:p>
            <a:pPr lvl="1">
              <a:buFont typeface="Wingdings" pitchFamily="2" charset="2"/>
              <a:buChar char="q"/>
            </a:pPr>
            <a:r>
              <a:rPr lang="en-CA" dirty="0" smtClean="0"/>
              <a:t>        is the interaction time</a:t>
            </a:r>
          </a:p>
          <a:p>
            <a:pPr lvl="1">
              <a:buFont typeface="Wingdings" pitchFamily="2" charset="2"/>
              <a:buChar char="q"/>
            </a:pPr>
            <a:r>
              <a:rPr lang="en-CA" dirty="0" smtClean="0"/>
              <a:t>U is the accelerating potential</a:t>
            </a:r>
          </a:p>
          <a:p>
            <a:pPr lvl="1">
              <a:buFont typeface="Wingdings" pitchFamily="2" charset="2"/>
              <a:buChar char="q"/>
            </a:pPr>
            <a:r>
              <a:rPr lang="en-CA" dirty="0" smtClean="0"/>
              <a:t>     is the group of constants</a:t>
            </a:r>
          </a:p>
          <a:p>
            <a:pPr lvl="1">
              <a:buFont typeface="Wingdings" pitchFamily="2" charset="2"/>
              <a:buChar char="q"/>
            </a:pPr>
            <a:endParaRPr lang="en-CA" dirty="0" smtClean="0"/>
          </a:p>
          <a:p>
            <a:pPr lvl="1">
              <a:buFont typeface="Wingdings" pitchFamily="2" charset="2"/>
              <a:buChar char="q"/>
            </a:pPr>
            <a:endParaRPr lang="en-CA" dirty="0" smtClean="0"/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endParaRPr lang="en-CA" dirty="0" smtClean="0"/>
          </a:p>
          <a:p>
            <a:pPr>
              <a:buFont typeface="Arial" pitchFamily="34" charset="0"/>
              <a:buChar char="•"/>
            </a:pPr>
            <a:endParaRPr lang="en-CA" dirty="0" smtClean="0"/>
          </a:p>
          <a:p>
            <a:pPr>
              <a:buFont typeface="Arial" pitchFamily="34" charset="0"/>
              <a:buChar char="•"/>
            </a:pPr>
            <a:endParaRPr lang="en-CA" dirty="0" smtClean="0"/>
          </a:p>
          <a:p>
            <a:pPr>
              <a:buFont typeface="Arial" pitchFamily="34" charset="0"/>
              <a:buChar char="•"/>
            </a:pPr>
            <a:endParaRPr lang="en-CA" dirty="0" smtClean="0"/>
          </a:p>
          <a:p>
            <a:pPr>
              <a:buFont typeface="Arial" pitchFamily="34" charset="0"/>
              <a:buChar char="•"/>
            </a:pPr>
            <a:endParaRPr lang="en-CA" dirty="0" smtClean="0"/>
          </a:p>
          <a:p>
            <a:pPr>
              <a:buFont typeface="Arial" pitchFamily="34" charset="0"/>
              <a:buChar char="•"/>
            </a:pPr>
            <a:endParaRPr lang="en-CA" dirty="0" smtClean="0"/>
          </a:p>
          <a:p>
            <a:pPr>
              <a:buFont typeface="Arial" pitchFamily="34" charset="0"/>
              <a:buChar char="•"/>
            </a:pPr>
            <a:endParaRPr lang="en-CA" dirty="0" smtClean="0"/>
          </a:p>
          <a:p>
            <a:endParaRPr lang="en-CA" dirty="0"/>
          </a:p>
        </p:txBody>
      </p:sp>
      <p:graphicFrame>
        <p:nvGraphicFramePr>
          <p:cNvPr id="17419" name="Object 11"/>
          <p:cNvGraphicFramePr>
            <a:graphicFrameLocks noChangeAspect="1"/>
          </p:cNvGraphicFramePr>
          <p:nvPr>
            <p:ph sz="quarter" idx="1"/>
          </p:nvPr>
        </p:nvGraphicFramePr>
        <p:xfrm>
          <a:off x="214282" y="1928802"/>
          <a:ext cx="4179123" cy="2786082"/>
        </p:xfrm>
        <a:graphic>
          <a:graphicData uri="http://schemas.openxmlformats.org/presentationml/2006/ole">
            <p:oleObj spid="_x0000_s17419" name="Equation" r:id="rId3" imgW="1447560" imgH="965160" progId="Equation.3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285720" y="4429132"/>
          <a:ext cx="4357718" cy="964412"/>
        </p:xfrm>
        <a:graphic>
          <a:graphicData uri="http://schemas.openxmlformats.org/presentationml/2006/ole">
            <p:oleObj spid="_x0000_s17420" name="Equation" r:id="rId4" imgW="1549080" imgH="342720" progId="Equation.3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5429256" y="2786058"/>
          <a:ext cx="247286" cy="321471"/>
        </p:xfrm>
        <a:graphic>
          <a:graphicData uri="http://schemas.openxmlformats.org/presentationml/2006/ole">
            <p:oleObj spid="_x0000_s17422" name="Equation" r:id="rId5" imgW="126720" imgH="164880" progId="Equation.3">
              <p:embed/>
            </p:oleObj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5429256" y="3314700"/>
          <a:ext cx="288927" cy="400052"/>
        </p:xfrm>
        <a:graphic>
          <a:graphicData uri="http://schemas.openxmlformats.org/presentationml/2006/ole">
            <p:oleObj spid="_x0000_s17424" name="Equation" r:id="rId6" imgW="164880" imgH="228600" progId="Equation.3">
              <p:embed/>
            </p:oleObj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429256" y="4209262"/>
          <a:ext cx="287579" cy="291308"/>
        </p:xfrm>
        <a:graphic>
          <a:graphicData uri="http://schemas.openxmlformats.org/presentationml/2006/ole">
            <p:oleObj spid="_x0000_s17425" name="Equation" r:id="rId7" imgW="126720" imgH="139680" progId="Equation.3">
              <p:embed/>
            </p:oleObj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5429256" y="4714884"/>
          <a:ext cx="571504" cy="381003"/>
        </p:xfrm>
        <a:graphic>
          <a:graphicData uri="http://schemas.openxmlformats.org/presentationml/2006/ole">
            <p:oleObj spid="_x0000_s17426" name="Equation" r:id="rId8" imgW="266400" imgH="177480" progId="Equation.3">
              <p:embed/>
            </p:oleObj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5429256" y="5572140"/>
          <a:ext cx="357190" cy="428628"/>
        </p:xfrm>
        <a:graphic>
          <a:graphicData uri="http://schemas.openxmlformats.org/presentationml/2006/ole">
            <p:oleObj spid="_x0000_s17427" name="Equation" r:id="rId9" imgW="19044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Kapitza &amp; Dirac’s Theory </a:t>
            </a:r>
            <a:endParaRPr lang="en-CA" dirty="0"/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7715272" y="4714884"/>
          <a:ext cx="500066" cy="296097"/>
        </p:xfrm>
        <a:graphic>
          <a:graphicData uri="http://schemas.openxmlformats.org/presentationml/2006/ole">
            <p:oleObj spid="_x0000_s18435" name="Equation" r:id="rId3" imgW="241200" imgH="177480" progId="Equation.3">
              <p:embed/>
            </p:oleObj>
          </a:graphicData>
        </a:graphic>
      </p:graphicFrame>
      <p:graphicFrame>
        <p:nvGraphicFramePr>
          <p:cNvPr id="18438" name="Content Placeholder 5"/>
          <p:cNvGraphicFramePr>
            <a:graphicFrameLocks noChangeAspect="1"/>
          </p:cNvGraphicFramePr>
          <p:nvPr/>
        </p:nvGraphicFramePr>
        <p:xfrm>
          <a:off x="285720" y="4572008"/>
          <a:ext cx="2878971" cy="1346199"/>
        </p:xfrm>
        <a:graphic>
          <a:graphicData uri="http://schemas.openxmlformats.org/presentationml/2006/ole">
            <p:oleObj spid="_x0000_s18438" name="Equation" r:id="rId4" imgW="1358640" imgH="634680" progId="Equation.3">
              <p:embed/>
            </p:oleObj>
          </a:graphicData>
        </a:graphic>
      </p:graphicFrame>
      <p:sp>
        <p:nvSpPr>
          <p:cNvPr id="12" name="Content Placeholder 11"/>
          <p:cNvSpPr>
            <a:spLocks noGrp="1"/>
          </p:cNvSpPr>
          <p:nvPr>
            <p:ph sz="quarter" idx="2"/>
          </p:nvPr>
        </p:nvSpPr>
        <p:spPr>
          <a:xfrm>
            <a:off x="3143240" y="1589567"/>
            <a:ext cx="5587861" cy="5054143"/>
          </a:xfrm>
        </p:spPr>
        <p:txBody>
          <a:bodyPr>
            <a:normAutofit lnSpcReduction="10000"/>
          </a:bodyPr>
          <a:lstStyle/>
          <a:p>
            <a:r>
              <a:rPr lang="en-CA" sz="2000" dirty="0" smtClean="0"/>
              <a:t>Thomson’s cross section was used to determine the intensity scattered in the backward direction.</a:t>
            </a:r>
          </a:p>
          <a:p>
            <a:r>
              <a:rPr lang="en-CA" sz="2000" dirty="0" smtClean="0"/>
              <a:t> is the intensity per unit solid angle of the backwards reflected photon by one electron</a:t>
            </a:r>
          </a:p>
          <a:p>
            <a:r>
              <a:rPr lang="en-CA" sz="2000" dirty="0" smtClean="0"/>
              <a:t>For the stimulated emission the right hand side is multiplied by Einstein's coefficient for the case of non-polarized light. </a:t>
            </a:r>
          </a:p>
          <a:p>
            <a:r>
              <a:rPr lang="en-CA" sz="2000" dirty="0" smtClean="0"/>
              <a:t>is the intensity of the stimulating radiation per unit solid angle per unit frequency range</a:t>
            </a:r>
          </a:p>
          <a:p>
            <a:r>
              <a:rPr lang="en-CA" sz="2000" dirty="0" smtClean="0"/>
              <a:t>Apply this relation over a small angle      , multiply by the interaction time, and divide by the energy of one quantum.</a:t>
            </a:r>
          </a:p>
          <a:p>
            <a:r>
              <a:rPr lang="en-CA" sz="2000" dirty="0" smtClean="0"/>
              <a:t>Resolve the light source into its harmonics</a:t>
            </a:r>
          </a:p>
          <a:p>
            <a:pPr lvl="1"/>
            <a:r>
              <a:rPr lang="en-CA" sz="1700" dirty="0" smtClean="0"/>
              <a:t>i.e </a:t>
            </a:r>
          </a:p>
        </p:txBody>
      </p:sp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4214810" y="5929330"/>
          <a:ext cx="1143008" cy="483580"/>
        </p:xfrm>
        <a:graphic>
          <a:graphicData uri="http://schemas.openxmlformats.org/presentationml/2006/ole">
            <p:oleObj spid="_x0000_s18441" name="Equation" r:id="rId5" imgW="660240" imgH="279360" progId="Equation.3">
              <p:embed/>
            </p:oleObj>
          </a:graphicData>
        </a:graphic>
      </p:graphicFrame>
      <p:graphicFrame>
        <p:nvGraphicFramePr>
          <p:cNvPr id="18442" name="Content Placeholder 3"/>
          <p:cNvGraphicFramePr>
            <a:graphicFrameLocks noChangeAspect="1"/>
          </p:cNvGraphicFramePr>
          <p:nvPr>
            <p:ph sz="quarter" idx="1"/>
          </p:nvPr>
        </p:nvGraphicFramePr>
        <p:xfrm>
          <a:off x="285720" y="1857364"/>
          <a:ext cx="2741754" cy="1691906"/>
        </p:xfrm>
        <a:graphic>
          <a:graphicData uri="http://schemas.openxmlformats.org/presentationml/2006/ole">
            <p:oleObj spid="_x0000_s18442" name="Equation" r:id="rId6" imgW="1193760" imgH="736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Kapitza &amp; Dirac’s Conclusions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2800" dirty="0" smtClean="0"/>
              <a:t>Experiment could not be conducted with the available equipment</a:t>
            </a:r>
          </a:p>
          <a:p>
            <a:r>
              <a:rPr lang="en-CA" sz="2800" dirty="0" smtClean="0"/>
              <a:t>Reflection on the order of </a:t>
            </a:r>
          </a:p>
          <a:p>
            <a:r>
              <a:rPr lang="en-CA" sz="2800" dirty="0" smtClean="0"/>
              <a:t>High intensity source with low spectral broadening is required</a:t>
            </a:r>
          </a:p>
          <a:p>
            <a:r>
              <a:rPr lang="en-CA" sz="2800" dirty="0" smtClean="0"/>
              <a:t>The experimental evidence would have to wait until the invention of lasers. </a:t>
            </a:r>
            <a:endParaRPr lang="en-CA" sz="28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143504" y="2571744"/>
          <a:ext cx="714380" cy="439618"/>
        </p:xfrm>
        <a:graphic>
          <a:graphicData uri="http://schemas.openxmlformats.org/presentationml/2006/ole">
            <p:oleObj spid="_x0000_s19458" name="Equation" r:id="rId3" imgW="33012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Experimental Observation</a:t>
            </a:r>
            <a:endParaRPr lang="en-CA" dirty="0"/>
          </a:p>
        </p:txBody>
      </p:sp>
      <p:pic>
        <p:nvPicPr>
          <p:cNvPr id="6" name="Content Placeholder 5" descr="KD2001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714876" y="4214818"/>
            <a:ext cx="3886200" cy="2305812"/>
          </a:xfrm>
        </p:spPr>
      </p:pic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2410937"/>
          </a:xfrm>
        </p:spPr>
        <p:txBody>
          <a:bodyPr>
            <a:normAutofit fontScale="85000" lnSpcReduction="20000"/>
          </a:bodyPr>
          <a:lstStyle/>
          <a:p>
            <a:r>
              <a:rPr lang="en-CA" dirty="0" smtClean="0">
                <a:latin typeface="Calibri" pitchFamily="34" charset="0"/>
                <a:cs typeface="Calibri" pitchFamily="34" charset="0"/>
              </a:rPr>
              <a:t>Batelaan group experimental set-up</a:t>
            </a:r>
          </a:p>
          <a:p>
            <a:r>
              <a:rPr lang="en-CA" dirty="0" smtClean="0">
                <a:latin typeface="Calibri" pitchFamily="34" charset="0"/>
                <a:cs typeface="Calibri" pitchFamily="34" charset="0"/>
              </a:rPr>
              <a:t>0.2 J/pulse</a:t>
            </a:r>
          </a:p>
          <a:p>
            <a:r>
              <a:rPr lang="en-CA" dirty="0" smtClean="0">
                <a:latin typeface="Calibri" pitchFamily="34" charset="0"/>
                <a:cs typeface="Calibri" pitchFamily="34" charset="0"/>
              </a:rPr>
              <a:t>10 ns pulse</a:t>
            </a:r>
          </a:p>
          <a:p>
            <a:r>
              <a:rPr lang="en-CA" dirty="0" smtClean="0">
                <a:latin typeface="Calibri" pitchFamily="34" charset="0"/>
                <a:cs typeface="Calibri" pitchFamily="34" charset="0"/>
              </a:rPr>
              <a:t>125 </a:t>
            </a:r>
            <a:r>
              <a:rPr lang="el-GR" dirty="0" smtClean="0">
                <a:latin typeface="Calibri"/>
                <a:cs typeface="Calibri"/>
              </a:rPr>
              <a:t>μ</a:t>
            </a:r>
            <a:r>
              <a:rPr lang="en-CA" dirty="0" smtClean="0">
                <a:latin typeface="Calibri"/>
                <a:cs typeface="Calibri"/>
              </a:rPr>
              <a:t>m beam waist</a:t>
            </a:r>
          </a:p>
          <a:p>
            <a:r>
              <a:rPr lang="en-CA" dirty="0" smtClean="0">
                <a:latin typeface="Calibri"/>
                <a:cs typeface="Calibri"/>
              </a:rPr>
              <a:t> 380 eV electron beam</a:t>
            </a:r>
            <a:endParaRPr lang="en-CA" dirty="0" smtClean="0"/>
          </a:p>
          <a:p>
            <a:pPr>
              <a:buNone/>
            </a:pPr>
            <a:endParaRPr lang="en-CA" dirty="0"/>
          </a:p>
        </p:txBody>
      </p:sp>
      <p:pic>
        <p:nvPicPr>
          <p:cNvPr id="8" name="Picture 7" descr="batelaa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44" y="1571612"/>
            <a:ext cx="4190004" cy="5286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Interactive Regime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757362"/>
          </a:xfrm>
        </p:spPr>
        <p:txBody>
          <a:bodyPr>
            <a:normAutofit fontScale="92500"/>
          </a:bodyPr>
          <a:lstStyle/>
          <a:p>
            <a:r>
              <a:rPr lang="en-CA" dirty="0" smtClean="0"/>
              <a:t>The uncertainty is position of photon absorption limits the number of diffraction orders</a:t>
            </a:r>
          </a:p>
          <a:p>
            <a:r>
              <a:rPr lang="en-CA" dirty="0" smtClean="0"/>
              <a:t>Curvature of wave fronts and higher orders. </a:t>
            </a:r>
            <a:endParaRPr lang="en-CA" dirty="0"/>
          </a:p>
        </p:txBody>
      </p:sp>
      <p:pic>
        <p:nvPicPr>
          <p:cNvPr id="4" name="Picture 3" descr="brag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56" y="3714752"/>
            <a:ext cx="4643470" cy="24918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614</TotalTime>
  <Words>501</Words>
  <Application>Microsoft Office PowerPoint</Application>
  <PresentationFormat>On-screen Show (4:3)</PresentationFormat>
  <Paragraphs>89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Median</vt:lpstr>
      <vt:lpstr>Equation</vt:lpstr>
      <vt:lpstr>Microsoft Equation 3.0</vt:lpstr>
      <vt:lpstr>Kapitza-Dirac Effect</vt:lpstr>
      <vt:lpstr>General Outline</vt:lpstr>
      <vt:lpstr>Kapitza &amp; Dirac’s Theory</vt:lpstr>
      <vt:lpstr>Kapitza &amp; Dirac’s Theory </vt:lpstr>
      <vt:lpstr>Kapitza &amp; Dirac’s Theory </vt:lpstr>
      <vt:lpstr>Kapitza &amp; Dirac’s Theory </vt:lpstr>
      <vt:lpstr>Kapitza &amp; Dirac’s Conclusions</vt:lpstr>
      <vt:lpstr>Experimental Observation</vt:lpstr>
      <vt:lpstr>Interactive Regime</vt:lpstr>
      <vt:lpstr>Interactive Regime</vt:lpstr>
      <vt:lpstr>Interactive Regime</vt:lpstr>
      <vt:lpstr>Motivation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Kapitza-Dirac Effect</dc:title>
  <dc:creator>Eric</dc:creator>
  <cp:lastModifiedBy>Eric</cp:lastModifiedBy>
  <cp:revision>83</cp:revision>
  <dcterms:created xsi:type="dcterms:W3CDTF">2014-04-01T19:57:18Z</dcterms:created>
  <dcterms:modified xsi:type="dcterms:W3CDTF">2014-04-03T13:22:09Z</dcterms:modified>
</cp:coreProperties>
</file>